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Montserrat"/>
      <p:regular r:id="rId24"/>
      <p:bold r:id="rId25"/>
      <p:italic r:id="rId26"/>
      <p:boldItalic r:id="rId27"/>
    </p:embeddedFont>
    <p:embeddedFont>
      <p:font typeface="Montserrat Medium"/>
      <p:regular r:id="rId28"/>
      <p:bold r:id="rId29"/>
      <p:italic r:id="rId30"/>
      <p:boldItalic r:id="rId31"/>
    </p:embeddedFont>
    <p:embeddedFont>
      <p:font typeface="Montserrat ExtraLight"/>
      <p:regular r:id="rId32"/>
      <p:bold r:id="rId33"/>
      <p:italic r:id="rId34"/>
      <p:boldItalic r:id="rId35"/>
    </p:embeddedFont>
    <p:embeddedFont>
      <p:font typeface="Montserrat ExtraBold"/>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8" roundtripDataSignature="AMtx7mhKRKydm737mAnAvDYG9d3BvDLD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Montserrat-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MontserratMedium-regular.fntdata"/><Relationship Id="rId27" Type="http://schemas.openxmlformats.org/officeDocument/2006/relationships/font" Target="fonts/Montserrat-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Medium-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Medium-boldItalic.fntdata"/><Relationship Id="rId30" Type="http://schemas.openxmlformats.org/officeDocument/2006/relationships/font" Target="fonts/MontserratMedium-italic.fntdata"/><Relationship Id="rId11" Type="http://schemas.openxmlformats.org/officeDocument/2006/relationships/slide" Target="slides/slide7.xml"/><Relationship Id="rId33" Type="http://schemas.openxmlformats.org/officeDocument/2006/relationships/font" Target="fonts/MontserratExtraLight-bold.fntdata"/><Relationship Id="rId10" Type="http://schemas.openxmlformats.org/officeDocument/2006/relationships/slide" Target="slides/slide6.xml"/><Relationship Id="rId32" Type="http://schemas.openxmlformats.org/officeDocument/2006/relationships/font" Target="fonts/MontserratExtraLight-regular.fntdata"/><Relationship Id="rId13" Type="http://schemas.openxmlformats.org/officeDocument/2006/relationships/slide" Target="slides/slide9.xml"/><Relationship Id="rId35" Type="http://schemas.openxmlformats.org/officeDocument/2006/relationships/font" Target="fonts/MontserratExtraLight-boldItalic.fntdata"/><Relationship Id="rId12" Type="http://schemas.openxmlformats.org/officeDocument/2006/relationships/slide" Target="slides/slide8.xml"/><Relationship Id="rId34" Type="http://schemas.openxmlformats.org/officeDocument/2006/relationships/font" Target="fonts/MontserratExtraLight-italic.fntdata"/><Relationship Id="rId15" Type="http://schemas.openxmlformats.org/officeDocument/2006/relationships/slide" Target="slides/slide11.xml"/><Relationship Id="rId37" Type="http://schemas.openxmlformats.org/officeDocument/2006/relationships/font" Target="fonts/MontserratExtraBold-boldItalic.fntdata"/><Relationship Id="rId14" Type="http://schemas.openxmlformats.org/officeDocument/2006/relationships/slide" Target="slides/slide10.xml"/><Relationship Id="rId36" Type="http://schemas.openxmlformats.org/officeDocument/2006/relationships/font" Target="fonts/MontserratExtraBold-bold.fntdata"/><Relationship Id="rId17" Type="http://schemas.openxmlformats.org/officeDocument/2006/relationships/slide" Target="slides/slide13.xml"/><Relationship Id="rId16" Type="http://schemas.openxmlformats.org/officeDocument/2006/relationships/slide" Target="slides/slide12.xml"/><Relationship Id="rId38" Type="http://customschemas.google.com/relationships/presentationmetadata" Target="meta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3a311ecf62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23a311ecf62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e1e9506c90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1e1e9506c90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2b70d6bfd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2b70d6bfd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e1e9506c90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1e1e9506c90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3a311ecf62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23a311ecf62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3a311ecf62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23a311ecf62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42af5975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42af5975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42af59754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42af59754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53"/>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3600"/>
              <a:buNone/>
              <a:defRPr b="1" sz="36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10" name="Google Shape;10;p53"/>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62"/>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63"/>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64"/>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65"/>
          <p:cNvSpPr txBox="1"/>
          <p:nvPr>
            <p:ph hasCustomPrompt="1" type="title"/>
          </p:nvPr>
        </p:nvSpPr>
        <p:spPr>
          <a:xfrm>
            <a:off x="1920750" y="1634425"/>
            <a:ext cx="5302500" cy="111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45" name="Google Shape;45;p65"/>
          <p:cNvSpPr txBox="1"/>
          <p:nvPr>
            <p:ph idx="1" type="body"/>
          </p:nvPr>
        </p:nvSpPr>
        <p:spPr>
          <a:xfrm>
            <a:off x="2786550" y="3094475"/>
            <a:ext cx="3570900" cy="5670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accent1"/>
              </a:buClr>
              <a:buSzPts val="1800"/>
              <a:buChar char="●"/>
              <a:defRPr>
                <a:solidFill>
                  <a:schemeClr val="accent1"/>
                </a:solidFill>
              </a:defRPr>
            </a:lvl1pPr>
            <a:lvl2pPr indent="-342900" lvl="1" marL="914400" algn="ctr">
              <a:lnSpc>
                <a:spcPct val="100000"/>
              </a:lnSpc>
              <a:spcBef>
                <a:spcPts val="1600"/>
              </a:spcBef>
              <a:spcAft>
                <a:spcPts val="0"/>
              </a:spcAft>
              <a:buClr>
                <a:schemeClr val="accent1"/>
              </a:buClr>
              <a:buSzPts val="1800"/>
              <a:buChar char="○"/>
              <a:defRPr sz="1800">
                <a:solidFill>
                  <a:schemeClr val="accent1"/>
                </a:solidFill>
              </a:defRPr>
            </a:lvl2pPr>
            <a:lvl3pPr indent="-342900" lvl="2" marL="1371600" algn="ctr">
              <a:lnSpc>
                <a:spcPct val="100000"/>
              </a:lnSpc>
              <a:spcBef>
                <a:spcPts val="1600"/>
              </a:spcBef>
              <a:spcAft>
                <a:spcPts val="0"/>
              </a:spcAft>
              <a:buClr>
                <a:schemeClr val="accent1"/>
              </a:buClr>
              <a:buSzPts val="1800"/>
              <a:buChar char="■"/>
              <a:defRPr sz="1800">
                <a:solidFill>
                  <a:schemeClr val="accent1"/>
                </a:solidFill>
              </a:defRPr>
            </a:lvl3pPr>
            <a:lvl4pPr indent="-342900" lvl="3" marL="1828800" algn="ctr">
              <a:lnSpc>
                <a:spcPct val="100000"/>
              </a:lnSpc>
              <a:spcBef>
                <a:spcPts val="1600"/>
              </a:spcBef>
              <a:spcAft>
                <a:spcPts val="0"/>
              </a:spcAft>
              <a:buClr>
                <a:schemeClr val="accent1"/>
              </a:buClr>
              <a:buSzPts val="1800"/>
              <a:buChar char="●"/>
              <a:defRPr sz="1800">
                <a:solidFill>
                  <a:schemeClr val="accent1"/>
                </a:solidFill>
              </a:defRPr>
            </a:lvl4pPr>
            <a:lvl5pPr indent="-342900" lvl="4" marL="2286000" algn="ctr">
              <a:lnSpc>
                <a:spcPct val="100000"/>
              </a:lnSpc>
              <a:spcBef>
                <a:spcPts val="1600"/>
              </a:spcBef>
              <a:spcAft>
                <a:spcPts val="0"/>
              </a:spcAft>
              <a:buClr>
                <a:schemeClr val="accent1"/>
              </a:buClr>
              <a:buSzPts val="1800"/>
              <a:buChar char="○"/>
              <a:defRPr sz="1800">
                <a:solidFill>
                  <a:schemeClr val="accent1"/>
                </a:solidFill>
              </a:defRPr>
            </a:lvl5pPr>
            <a:lvl6pPr indent="-342900" lvl="5" marL="2743200" algn="ctr">
              <a:lnSpc>
                <a:spcPct val="100000"/>
              </a:lnSpc>
              <a:spcBef>
                <a:spcPts val="1600"/>
              </a:spcBef>
              <a:spcAft>
                <a:spcPts val="0"/>
              </a:spcAft>
              <a:buClr>
                <a:schemeClr val="accent1"/>
              </a:buClr>
              <a:buSzPts val="1800"/>
              <a:buChar char="■"/>
              <a:defRPr sz="1800">
                <a:solidFill>
                  <a:schemeClr val="accent1"/>
                </a:solidFill>
              </a:defRPr>
            </a:lvl6pPr>
            <a:lvl7pPr indent="-342900" lvl="6" marL="3200400" algn="ctr">
              <a:lnSpc>
                <a:spcPct val="100000"/>
              </a:lnSpc>
              <a:spcBef>
                <a:spcPts val="1600"/>
              </a:spcBef>
              <a:spcAft>
                <a:spcPts val="0"/>
              </a:spcAft>
              <a:buClr>
                <a:schemeClr val="accent1"/>
              </a:buClr>
              <a:buSzPts val="1800"/>
              <a:buChar char="●"/>
              <a:defRPr sz="1800">
                <a:solidFill>
                  <a:schemeClr val="accent1"/>
                </a:solidFill>
              </a:defRPr>
            </a:lvl7pPr>
            <a:lvl8pPr indent="-342900" lvl="7" marL="3657600" algn="ctr">
              <a:lnSpc>
                <a:spcPct val="100000"/>
              </a:lnSpc>
              <a:spcBef>
                <a:spcPts val="1600"/>
              </a:spcBef>
              <a:spcAft>
                <a:spcPts val="0"/>
              </a:spcAft>
              <a:buClr>
                <a:schemeClr val="accent1"/>
              </a:buClr>
              <a:buSzPts val="1800"/>
              <a:buChar char="○"/>
              <a:defRPr sz="1800">
                <a:solidFill>
                  <a:schemeClr val="accent1"/>
                </a:solidFill>
              </a:defRPr>
            </a:lvl8pPr>
            <a:lvl9pPr indent="-342900" lvl="8" marL="4114800" algn="ctr">
              <a:lnSpc>
                <a:spcPct val="100000"/>
              </a:lnSpc>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66"/>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8" name="Google Shape;48;p66"/>
          <p:cNvSpPr txBox="1"/>
          <p:nvPr>
            <p:ph idx="2" type="title"/>
          </p:nvPr>
        </p:nvSpPr>
        <p:spPr>
          <a:xfrm>
            <a:off x="89838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9" name="Google Shape;49;p66"/>
          <p:cNvSpPr txBox="1"/>
          <p:nvPr>
            <p:ph idx="1" type="subTitle"/>
          </p:nvPr>
        </p:nvSpPr>
        <p:spPr>
          <a:xfrm>
            <a:off x="89838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50" name="Google Shape;50;p66"/>
          <p:cNvSpPr txBox="1"/>
          <p:nvPr>
            <p:ph idx="3" type="title"/>
          </p:nvPr>
        </p:nvSpPr>
        <p:spPr>
          <a:xfrm>
            <a:off x="279026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51" name="Google Shape;51;p66"/>
          <p:cNvSpPr txBox="1"/>
          <p:nvPr>
            <p:ph idx="4" type="subTitle"/>
          </p:nvPr>
        </p:nvSpPr>
        <p:spPr>
          <a:xfrm>
            <a:off x="279026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52" name="Google Shape;52;p66"/>
          <p:cNvSpPr txBox="1"/>
          <p:nvPr>
            <p:ph idx="5" type="title"/>
          </p:nvPr>
        </p:nvSpPr>
        <p:spPr>
          <a:xfrm>
            <a:off x="468213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53" name="Google Shape;53;p66"/>
          <p:cNvSpPr txBox="1"/>
          <p:nvPr>
            <p:ph idx="6" type="subTitle"/>
          </p:nvPr>
        </p:nvSpPr>
        <p:spPr>
          <a:xfrm>
            <a:off x="468213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54" name="Google Shape;54;p66"/>
          <p:cNvSpPr txBox="1"/>
          <p:nvPr>
            <p:ph idx="7" type="title"/>
          </p:nvPr>
        </p:nvSpPr>
        <p:spPr>
          <a:xfrm>
            <a:off x="657401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55" name="Google Shape;55;p66"/>
          <p:cNvSpPr txBox="1"/>
          <p:nvPr>
            <p:ph idx="8" type="subTitle"/>
          </p:nvPr>
        </p:nvSpPr>
        <p:spPr>
          <a:xfrm>
            <a:off x="657401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67"/>
          <p:cNvSpPr txBox="1"/>
          <p:nvPr>
            <p:ph type="title"/>
          </p:nvPr>
        </p:nvSpPr>
        <p:spPr>
          <a:xfrm>
            <a:off x="4996800" y="6618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58" name="Google Shape;58;p67"/>
          <p:cNvSpPr txBox="1"/>
          <p:nvPr>
            <p:ph idx="1" type="subTitle"/>
          </p:nvPr>
        </p:nvSpPr>
        <p:spPr>
          <a:xfrm>
            <a:off x="4911000" y="12658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59" name="Google Shape;59;p67"/>
          <p:cNvSpPr txBox="1"/>
          <p:nvPr>
            <p:ph idx="2" type="title"/>
          </p:nvPr>
        </p:nvSpPr>
        <p:spPr>
          <a:xfrm>
            <a:off x="4996800" y="209919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60" name="Google Shape;60;p67"/>
          <p:cNvSpPr txBox="1"/>
          <p:nvPr>
            <p:ph idx="3" type="subTitle"/>
          </p:nvPr>
        </p:nvSpPr>
        <p:spPr>
          <a:xfrm>
            <a:off x="4911000" y="270320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61" name="Google Shape;61;p67"/>
          <p:cNvSpPr txBox="1"/>
          <p:nvPr>
            <p:ph idx="4" type="title"/>
          </p:nvPr>
        </p:nvSpPr>
        <p:spPr>
          <a:xfrm>
            <a:off x="4996800" y="35365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62" name="Google Shape;62;p67"/>
          <p:cNvSpPr txBox="1"/>
          <p:nvPr>
            <p:ph idx="5" type="subTitle"/>
          </p:nvPr>
        </p:nvSpPr>
        <p:spPr>
          <a:xfrm>
            <a:off x="4911000" y="41405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68"/>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69"/>
          <p:cNvSpPr txBox="1"/>
          <p:nvPr>
            <p:ph type="title"/>
          </p:nvPr>
        </p:nvSpPr>
        <p:spPr>
          <a:xfrm>
            <a:off x="353849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67" name="Google Shape;67;p69"/>
          <p:cNvSpPr txBox="1"/>
          <p:nvPr>
            <p:ph idx="1" type="subTitle"/>
          </p:nvPr>
        </p:nvSpPr>
        <p:spPr>
          <a:xfrm>
            <a:off x="3538498"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68" name="Google Shape;68;p69"/>
          <p:cNvSpPr txBox="1"/>
          <p:nvPr>
            <p:ph idx="2" type="title"/>
          </p:nvPr>
        </p:nvSpPr>
        <p:spPr>
          <a:xfrm>
            <a:off x="6028553"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69" name="Google Shape;69;p69"/>
          <p:cNvSpPr txBox="1"/>
          <p:nvPr>
            <p:ph idx="3" type="subTitle"/>
          </p:nvPr>
        </p:nvSpPr>
        <p:spPr>
          <a:xfrm>
            <a:off x="6028552"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70" name="Google Shape;70;p69"/>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71" name="Google Shape;71;p69"/>
          <p:cNvSpPr txBox="1"/>
          <p:nvPr>
            <p:ph idx="5" type="title"/>
          </p:nvPr>
        </p:nvSpPr>
        <p:spPr>
          <a:xfrm>
            <a:off x="104844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72" name="Google Shape;72;p69"/>
          <p:cNvSpPr txBox="1"/>
          <p:nvPr>
            <p:ph idx="6" type="subTitle"/>
          </p:nvPr>
        </p:nvSpPr>
        <p:spPr>
          <a:xfrm>
            <a:off x="1048450"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73" name="Google Shape;73;p69"/>
          <p:cNvSpPr txBox="1"/>
          <p:nvPr>
            <p:ph idx="7" type="title"/>
          </p:nvPr>
        </p:nvSpPr>
        <p:spPr>
          <a:xfrm>
            <a:off x="353849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74" name="Google Shape;74;p69"/>
          <p:cNvSpPr txBox="1"/>
          <p:nvPr>
            <p:ph idx="8" type="subTitle"/>
          </p:nvPr>
        </p:nvSpPr>
        <p:spPr>
          <a:xfrm>
            <a:off x="3538498"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75" name="Google Shape;75;p69"/>
          <p:cNvSpPr txBox="1"/>
          <p:nvPr>
            <p:ph idx="9" type="title"/>
          </p:nvPr>
        </p:nvSpPr>
        <p:spPr>
          <a:xfrm>
            <a:off x="6028553"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76" name="Google Shape;76;p69"/>
          <p:cNvSpPr txBox="1"/>
          <p:nvPr>
            <p:ph idx="13" type="subTitle"/>
          </p:nvPr>
        </p:nvSpPr>
        <p:spPr>
          <a:xfrm>
            <a:off x="6028552"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77" name="Google Shape;77;p69"/>
          <p:cNvSpPr txBox="1"/>
          <p:nvPr>
            <p:ph idx="14" type="title"/>
          </p:nvPr>
        </p:nvSpPr>
        <p:spPr>
          <a:xfrm>
            <a:off x="104844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78" name="Google Shape;78;p69"/>
          <p:cNvSpPr txBox="1"/>
          <p:nvPr>
            <p:ph idx="15" type="subTitle"/>
          </p:nvPr>
        </p:nvSpPr>
        <p:spPr>
          <a:xfrm>
            <a:off x="1048450"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70"/>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81" name="Google Shape;81;p70"/>
          <p:cNvSpPr txBox="1"/>
          <p:nvPr>
            <p:ph idx="2" type="title"/>
          </p:nvPr>
        </p:nvSpPr>
        <p:spPr>
          <a:xfrm>
            <a:off x="1338238" y="2359825"/>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82" name="Google Shape;82;p70"/>
          <p:cNvSpPr txBox="1"/>
          <p:nvPr>
            <p:ph idx="1" type="subTitle"/>
          </p:nvPr>
        </p:nvSpPr>
        <p:spPr>
          <a:xfrm>
            <a:off x="1338238" y="1713051"/>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83" name="Google Shape;83;p70"/>
          <p:cNvSpPr txBox="1"/>
          <p:nvPr>
            <p:ph idx="3" type="title"/>
          </p:nvPr>
        </p:nvSpPr>
        <p:spPr>
          <a:xfrm>
            <a:off x="1338238" y="3988950"/>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84" name="Google Shape;84;p70"/>
          <p:cNvSpPr txBox="1"/>
          <p:nvPr>
            <p:ph idx="4" type="subTitle"/>
          </p:nvPr>
        </p:nvSpPr>
        <p:spPr>
          <a:xfrm>
            <a:off x="1338238" y="3342176"/>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85" name="Google Shape;85;p70"/>
          <p:cNvSpPr txBox="1"/>
          <p:nvPr>
            <p:ph idx="5" type="title"/>
          </p:nvPr>
        </p:nvSpPr>
        <p:spPr>
          <a:xfrm>
            <a:off x="5078163" y="2359825"/>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86" name="Google Shape;86;p70"/>
          <p:cNvSpPr txBox="1"/>
          <p:nvPr>
            <p:ph idx="6" type="subTitle"/>
          </p:nvPr>
        </p:nvSpPr>
        <p:spPr>
          <a:xfrm>
            <a:off x="5078163" y="1713051"/>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87" name="Google Shape;87;p70"/>
          <p:cNvSpPr txBox="1"/>
          <p:nvPr>
            <p:ph idx="7" type="title"/>
          </p:nvPr>
        </p:nvSpPr>
        <p:spPr>
          <a:xfrm>
            <a:off x="5078163" y="3988950"/>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88" name="Google Shape;88;p70"/>
          <p:cNvSpPr txBox="1"/>
          <p:nvPr>
            <p:ph idx="8" type="subTitle"/>
          </p:nvPr>
        </p:nvSpPr>
        <p:spPr>
          <a:xfrm>
            <a:off x="5078163" y="3342176"/>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71"/>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91" name="Google Shape;91;p71"/>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54"/>
          <p:cNvSpPr txBox="1"/>
          <p:nvPr>
            <p:ph type="title"/>
          </p:nvPr>
        </p:nvSpPr>
        <p:spPr>
          <a:xfrm>
            <a:off x="5337175" y="1297125"/>
            <a:ext cx="2837400" cy="125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 name="Google Shape;13;p54"/>
          <p:cNvSpPr txBox="1"/>
          <p:nvPr>
            <p:ph idx="1" type="body"/>
          </p:nvPr>
        </p:nvSpPr>
        <p:spPr>
          <a:xfrm>
            <a:off x="5337175" y="2593875"/>
            <a:ext cx="2837400" cy="12525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chemeClr val="lt1"/>
              </a:buClr>
              <a:buSzPts val="1600"/>
              <a:buChar char="●"/>
              <a:defRPr sz="1600">
                <a:solidFill>
                  <a:schemeClr val="lt1"/>
                </a:solidFill>
              </a:defRPr>
            </a:lvl1pPr>
            <a:lvl2pPr indent="-330200" lvl="1" marL="914400" algn="l">
              <a:lnSpc>
                <a:spcPct val="100000"/>
              </a:lnSpc>
              <a:spcBef>
                <a:spcPts val="1600"/>
              </a:spcBef>
              <a:spcAft>
                <a:spcPts val="0"/>
              </a:spcAft>
              <a:buClr>
                <a:schemeClr val="lt1"/>
              </a:buClr>
              <a:buSzPts val="1600"/>
              <a:buChar char="○"/>
              <a:defRPr sz="1600">
                <a:solidFill>
                  <a:schemeClr val="lt1"/>
                </a:solidFill>
              </a:defRPr>
            </a:lvl2pPr>
            <a:lvl3pPr indent="-330200" lvl="2" marL="1371600" algn="l">
              <a:lnSpc>
                <a:spcPct val="100000"/>
              </a:lnSpc>
              <a:spcBef>
                <a:spcPts val="1600"/>
              </a:spcBef>
              <a:spcAft>
                <a:spcPts val="0"/>
              </a:spcAft>
              <a:buClr>
                <a:schemeClr val="lt1"/>
              </a:buClr>
              <a:buSzPts val="1600"/>
              <a:buChar char="■"/>
              <a:defRPr sz="1600">
                <a:solidFill>
                  <a:schemeClr val="lt1"/>
                </a:solidFill>
              </a:defRPr>
            </a:lvl3pPr>
            <a:lvl4pPr indent="-330200" lvl="3" marL="1828800" algn="l">
              <a:lnSpc>
                <a:spcPct val="100000"/>
              </a:lnSpc>
              <a:spcBef>
                <a:spcPts val="1600"/>
              </a:spcBef>
              <a:spcAft>
                <a:spcPts val="0"/>
              </a:spcAft>
              <a:buClr>
                <a:schemeClr val="lt1"/>
              </a:buClr>
              <a:buSzPts val="1600"/>
              <a:buChar char="●"/>
              <a:defRPr sz="1600">
                <a:solidFill>
                  <a:schemeClr val="lt1"/>
                </a:solidFill>
              </a:defRPr>
            </a:lvl4pPr>
            <a:lvl5pPr indent="-330200" lvl="4" marL="2286000" algn="l">
              <a:lnSpc>
                <a:spcPct val="100000"/>
              </a:lnSpc>
              <a:spcBef>
                <a:spcPts val="1600"/>
              </a:spcBef>
              <a:spcAft>
                <a:spcPts val="0"/>
              </a:spcAft>
              <a:buClr>
                <a:schemeClr val="lt1"/>
              </a:buClr>
              <a:buSzPts val="1600"/>
              <a:buChar char="○"/>
              <a:defRPr sz="1600">
                <a:solidFill>
                  <a:schemeClr val="lt1"/>
                </a:solidFill>
              </a:defRPr>
            </a:lvl5pPr>
            <a:lvl6pPr indent="-330200" lvl="5" marL="2743200" algn="l">
              <a:lnSpc>
                <a:spcPct val="100000"/>
              </a:lnSpc>
              <a:spcBef>
                <a:spcPts val="1600"/>
              </a:spcBef>
              <a:spcAft>
                <a:spcPts val="0"/>
              </a:spcAft>
              <a:buClr>
                <a:schemeClr val="lt1"/>
              </a:buClr>
              <a:buSzPts val="1600"/>
              <a:buChar char="■"/>
              <a:defRPr sz="1600">
                <a:solidFill>
                  <a:schemeClr val="lt1"/>
                </a:solidFill>
              </a:defRPr>
            </a:lvl6pPr>
            <a:lvl7pPr indent="-330200" lvl="6" marL="3200400" algn="l">
              <a:lnSpc>
                <a:spcPct val="100000"/>
              </a:lnSpc>
              <a:spcBef>
                <a:spcPts val="1600"/>
              </a:spcBef>
              <a:spcAft>
                <a:spcPts val="0"/>
              </a:spcAft>
              <a:buClr>
                <a:schemeClr val="lt1"/>
              </a:buClr>
              <a:buSzPts val="1600"/>
              <a:buChar char="●"/>
              <a:defRPr sz="1600">
                <a:solidFill>
                  <a:schemeClr val="lt1"/>
                </a:solidFill>
              </a:defRPr>
            </a:lvl7pPr>
            <a:lvl8pPr indent="-330200" lvl="7" marL="3657600" algn="l">
              <a:lnSpc>
                <a:spcPct val="100000"/>
              </a:lnSpc>
              <a:spcBef>
                <a:spcPts val="1600"/>
              </a:spcBef>
              <a:spcAft>
                <a:spcPts val="0"/>
              </a:spcAft>
              <a:buClr>
                <a:schemeClr val="lt1"/>
              </a:buClr>
              <a:buSzPts val="1600"/>
              <a:buChar char="○"/>
              <a:defRPr sz="1600">
                <a:solidFill>
                  <a:schemeClr val="lt1"/>
                </a:solidFill>
              </a:defRPr>
            </a:lvl8pPr>
            <a:lvl9pPr indent="-330200" lvl="8" marL="4114800" algn="l">
              <a:lnSpc>
                <a:spcPct val="100000"/>
              </a:lnSpc>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72"/>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94" name="Google Shape;94;p72"/>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73"/>
          <p:cNvSpPr txBox="1"/>
          <p:nvPr>
            <p:ph type="title"/>
          </p:nvPr>
        </p:nvSpPr>
        <p:spPr>
          <a:xfrm>
            <a:off x="924870" y="760375"/>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97" name="Google Shape;97;p73"/>
          <p:cNvSpPr txBox="1"/>
          <p:nvPr>
            <p:ph idx="1" type="subTitle"/>
          </p:nvPr>
        </p:nvSpPr>
        <p:spPr>
          <a:xfrm>
            <a:off x="924875" y="1684275"/>
            <a:ext cx="3305400" cy="109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
        <p:nvSpPr>
          <p:cNvPr id="98" name="Google Shape;98;p7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accent1"/>
                </a:solidFill>
                <a:latin typeface="Montserrat Medium"/>
                <a:ea typeface="Montserrat Medium"/>
                <a:cs typeface="Montserrat Medium"/>
                <a:sym typeface="Montserrat Medium"/>
              </a:rPr>
              <a:t>CREDITS: This presentation template was created by </a:t>
            </a:r>
            <a:r>
              <a:rPr b="0" i="0" lang="en" sz="1000" u="none" cap="none" strike="noStrike">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b="0" i="0" lang="en" sz="1000" u="none" cap="none" strike="noStrike">
                <a:solidFill>
                  <a:schemeClr val="accent1"/>
                </a:solidFill>
                <a:latin typeface="Montserrat Medium"/>
                <a:ea typeface="Montserrat Medium"/>
                <a:cs typeface="Montserrat Medium"/>
                <a:sym typeface="Montserrat Medium"/>
              </a:rPr>
              <a:t>, including icons by </a:t>
            </a:r>
            <a:r>
              <a:rPr b="0" i="0" lang="en" sz="1000" u="none" cap="none" strike="noStrike">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b="0" i="0" lang="en" sz="1000" u="none" cap="none" strike="noStrike">
                <a:solidFill>
                  <a:schemeClr val="accent1"/>
                </a:solidFill>
                <a:latin typeface="Montserrat Medium"/>
                <a:ea typeface="Montserrat Medium"/>
                <a:cs typeface="Montserrat Medium"/>
                <a:sym typeface="Montserrat Medium"/>
              </a:rPr>
              <a:t>, and infographics &amp; images by </a:t>
            </a:r>
            <a:r>
              <a:rPr b="0" i="0" lang="en" sz="1000" u="none" cap="none" strike="noStrike">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b="0" i="0" lang="en" sz="1000" u="none" cap="none" strike="noStrike">
                <a:solidFill>
                  <a:schemeClr val="accent1"/>
                </a:solidFill>
                <a:latin typeface="Montserrat Medium"/>
                <a:ea typeface="Montserrat Medium"/>
                <a:cs typeface="Montserrat Medium"/>
                <a:sym typeface="Montserrat Medium"/>
              </a:rPr>
              <a:t>. </a:t>
            </a:r>
            <a:endParaRPr b="0" i="0" sz="1000" u="none" cap="none" strike="noStrike">
              <a:solidFill>
                <a:schemeClr val="accent1"/>
              </a:solidFill>
              <a:latin typeface="Montserrat Medium"/>
              <a:ea typeface="Montserrat Medium"/>
              <a:cs typeface="Montserrat Medium"/>
              <a:sym typeface="Montserrat Medium"/>
            </a:endParaRPr>
          </a:p>
          <a:p>
            <a:pPr indent="0" lvl="0" marL="0" marR="0" rtl="0" algn="l">
              <a:lnSpc>
                <a:spcPct val="100000"/>
              </a:lnSpc>
              <a:spcBef>
                <a:spcPts val="300"/>
              </a:spcBef>
              <a:spcAft>
                <a:spcPts val="0"/>
              </a:spcAft>
              <a:buClr>
                <a:srgbClr val="000000"/>
              </a:buClr>
              <a:buSzPts val="1000"/>
              <a:buFont typeface="Arial"/>
              <a:buNone/>
            </a:pPr>
            <a:r>
              <a:t/>
            </a:r>
            <a:endParaRPr b="0" i="0" sz="1000" u="none" cap="none" strike="noStrik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74"/>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01" name="Google Shape;101;p74"/>
          <p:cNvSpPr txBox="1"/>
          <p:nvPr>
            <p:ph idx="1"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75"/>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04" name="Google Shape;104;p75"/>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78"/>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07" name="Google Shape;107;p78"/>
          <p:cNvSpPr txBox="1"/>
          <p:nvPr>
            <p:ph idx="1" type="body"/>
          </p:nvPr>
        </p:nvSpPr>
        <p:spPr>
          <a:xfrm>
            <a:off x="938500"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08" name="Google Shape;108;p78"/>
          <p:cNvSpPr txBox="1"/>
          <p:nvPr>
            <p:ph idx="2"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9" name="Shape 10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55"/>
          <p:cNvSpPr txBox="1"/>
          <p:nvPr>
            <p:ph idx="1" type="subTitle"/>
          </p:nvPr>
        </p:nvSpPr>
        <p:spPr>
          <a:xfrm>
            <a:off x="938500" y="1769575"/>
            <a:ext cx="28716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6" name="Google Shape;16;p55"/>
          <p:cNvSpPr txBox="1"/>
          <p:nvPr>
            <p:ph idx="2" type="body"/>
          </p:nvPr>
        </p:nvSpPr>
        <p:spPr>
          <a:xfrm>
            <a:off x="4703375" y="909600"/>
            <a:ext cx="3468900" cy="3324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7" name="Google Shape;17;p55"/>
          <p:cNvSpPr txBox="1"/>
          <p:nvPr>
            <p:ph type="title"/>
          </p:nvPr>
        </p:nvSpPr>
        <p:spPr>
          <a:xfrm>
            <a:off x="938500" y="445025"/>
            <a:ext cx="32238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6"/>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0" name="Google Shape;20;p56"/>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21" name="Google Shape;21;p56"/>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22" name="Google Shape;22;p56"/>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 name="Google Shape;23;p56"/>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57"/>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6" name="Google Shape;26;p57"/>
          <p:cNvSpPr txBox="1"/>
          <p:nvPr>
            <p:ph idx="1" type="subTitle"/>
          </p:nvPr>
        </p:nvSpPr>
        <p:spPr>
          <a:xfrm>
            <a:off x="93850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58"/>
          <p:cNvSpPr txBox="1"/>
          <p:nvPr>
            <p:ph type="ctrTitle"/>
          </p:nvPr>
        </p:nvSpPr>
        <p:spPr>
          <a:xfrm>
            <a:off x="1273500" y="1369000"/>
            <a:ext cx="6597000" cy="210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4500"/>
              <a:buNone/>
              <a:defRPr b="1" sz="45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29" name="Google Shape;29;p58"/>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59"/>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60"/>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4" name="Google Shape;34;p60"/>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61"/>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7" name="Google Shape;7;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nextjs.org/" TargetMode="External"/><Relationship Id="rId4" Type="http://schemas.openxmlformats.org/officeDocument/2006/relationships/hyperlink" Target="https://react-query.tanstack.com/" TargetMode="External"/><Relationship Id="rId9" Type="http://schemas.openxmlformats.org/officeDocument/2006/relationships/hyperlink" Target="https://www.figma.com/" TargetMode="External"/><Relationship Id="rId5" Type="http://schemas.openxmlformats.org/officeDocument/2006/relationships/hyperlink" Target="https://recoiljs.org/docs/introduction/installation" TargetMode="External"/><Relationship Id="rId6" Type="http://schemas.openxmlformats.org/officeDocument/2006/relationships/hyperlink" Target="https://tailwindcss.com/" TargetMode="External"/><Relationship Id="rId7" Type="http://schemas.openxmlformats.org/officeDocument/2006/relationships/hyperlink" Target="https://docs.microsoft.com/en-us/dotnet/fundamentals/" TargetMode="External"/><Relationship Id="rId8" Type="http://schemas.openxmlformats.org/officeDocument/2006/relationships/hyperlink" Target="https://learn.microsoft.com/en-us/ef/core/get-started/overview/install" TargetMode="External"/><Relationship Id="rId11" Type="http://schemas.openxmlformats.org/officeDocument/2006/relationships/hyperlink" Target="https://www.apachefriends.org/" TargetMode="External"/><Relationship Id="rId10" Type="http://schemas.openxmlformats.org/officeDocument/2006/relationships/hyperlink" Target="https://code.visualstudio.com/" TargetMode="External"/><Relationship Id="rId13" Type="http://schemas.openxmlformats.org/officeDocument/2006/relationships/hyperlink" Target="https://github.com/" TargetMode="External"/><Relationship Id="rId12" Type="http://schemas.openxmlformats.org/officeDocument/2006/relationships/hyperlink" Target="https://git-scm.com/" TargetMode="External"/><Relationship Id="rId15" Type="http://schemas.openxmlformats.org/officeDocument/2006/relationships/hyperlink" Target="https://www.docker.com/" TargetMode="External"/><Relationship Id="rId14" Type="http://schemas.openxmlformats.org/officeDocument/2006/relationships/hyperlink" Target="https://swagger.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
          <p:cNvSpPr txBox="1"/>
          <p:nvPr>
            <p:ph type="ctrTitle"/>
          </p:nvPr>
        </p:nvSpPr>
        <p:spPr>
          <a:xfrm>
            <a:off x="1837450" y="1730725"/>
            <a:ext cx="5274300" cy="714000"/>
          </a:xfrm>
          <a:prstGeom prst="rect">
            <a:avLst/>
          </a:prstGeom>
          <a:noFill/>
          <a:ln>
            <a:noFill/>
          </a:ln>
          <a:effectLst>
            <a:outerShdw blurRad="142875" rotWithShape="0" algn="bl" dir="8760000" dist="19050">
              <a:srgbClr val="76A5AF">
                <a:alpha val="49411"/>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t>FARM EMPLOYEE</a:t>
            </a:r>
            <a:endParaRPr/>
          </a:p>
        </p:txBody>
      </p:sp>
      <p:sp>
        <p:nvSpPr>
          <p:cNvPr id="115" name="Google Shape;115;p1"/>
          <p:cNvSpPr txBox="1"/>
          <p:nvPr>
            <p:ph type="ctrTitle"/>
          </p:nvPr>
        </p:nvSpPr>
        <p:spPr>
          <a:xfrm>
            <a:off x="1975225" y="2617725"/>
            <a:ext cx="5274300" cy="1035300"/>
          </a:xfrm>
          <a:prstGeom prst="rect">
            <a:avLst/>
          </a:prstGeom>
          <a:noFill/>
          <a:ln>
            <a:noFill/>
          </a:ln>
          <a:effectLst>
            <a:outerShdw blurRad="100013" rotWithShape="0" algn="bl" dir="8460000" dist="19050">
              <a:srgbClr val="76A5AF">
                <a:alpha val="49411"/>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 sz="1800">
                <a:latin typeface="Montserrat ExtraLight"/>
                <a:ea typeface="Montserrat ExtraLight"/>
                <a:cs typeface="Montserrat ExtraLight"/>
                <a:sym typeface="Montserrat ExtraLight"/>
              </a:rPr>
              <a:t>Ελευθερία Ντούλια (3180129)</a:t>
            </a:r>
            <a:br>
              <a:rPr b="0" lang="en" sz="1800">
                <a:latin typeface="Montserrat ExtraLight"/>
                <a:ea typeface="Montserrat ExtraLight"/>
                <a:cs typeface="Montserrat ExtraLight"/>
                <a:sym typeface="Montserrat ExtraLight"/>
              </a:rPr>
            </a:br>
            <a:r>
              <a:rPr b="0" lang="en" sz="1800">
                <a:latin typeface="Montserrat ExtraLight"/>
                <a:ea typeface="Montserrat ExtraLight"/>
                <a:cs typeface="Montserrat ExtraLight"/>
                <a:sym typeface="Montserrat ExtraLight"/>
              </a:rPr>
              <a:t>Πελαγία Ροδίτη (3190346)</a:t>
            </a:r>
            <a:br>
              <a:rPr b="0" lang="en" sz="1800">
                <a:latin typeface="Montserrat ExtraLight"/>
                <a:ea typeface="Montserrat ExtraLight"/>
                <a:cs typeface="Montserrat ExtraLight"/>
                <a:sym typeface="Montserrat ExtraLight"/>
              </a:rPr>
            </a:br>
            <a:r>
              <a:rPr b="0" lang="en" sz="1800">
                <a:latin typeface="Montserrat ExtraLight"/>
                <a:ea typeface="Montserrat ExtraLight"/>
                <a:cs typeface="Montserrat ExtraLight"/>
                <a:sym typeface="Montserrat ExtraLight"/>
              </a:rPr>
              <a:t>Ηλίας Θεοφάνης Γραββάνης (3200248)</a:t>
            </a:r>
            <a:endParaRPr b="0" sz="1800">
              <a:latin typeface="Montserrat ExtraLight"/>
              <a:ea typeface="Montserrat ExtraLight"/>
              <a:cs typeface="Montserrat ExtraLight"/>
              <a:sym typeface="Montserrat ExtraLight"/>
            </a:endParaRPr>
          </a:p>
        </p:txBody>
      </p:sp>
      <p:cxnSp>
        <p:nvCxnSpPr>
          <p:cNvPr id="116" name="Google Shape;116;p1"/>
          <p:cNvCxnSpPr/>
          <p:nvPr/>
        </p:nvCxnSpPr>
        <p:spPr>
          <a:xfrm>
            <a:off x="3190500" y="241277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23a311ecf62_0_24"/>
          <p:cNvSpPr txBox="1"/>
          <p:nvPr>
            <p:ph type="title"/>
          </p:nvPr>
        </p:nvSpPr>
        <p:spPr>
          <a:xfrm>
            <a:off x="403675" y="445025"/>
            <a:ext cx="6109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latin typeface="Arial"/>
                <a:ea typeface="Arial"/>
                <a:cs typeface="Arial"/>
                <a:sym typeface="Arial"/>
              </a:rPr>
              <a:t>Τεχνολογίες Ανάπτυξης Εφαρμογής</a:t>
            </a:r>
            <a:endParaRPr b="1">
              <a:latin typeface="Arial"/>
              <a:ea typeface="Arial"/>
              <a:cs typeface="Arial"/>
              <a:sym typeface="Arial"/>
            </a:endParaRPr>
          </a:p>
        </p:txBody>
      </p:sp>
      <p:sp>
        <p:nvSpPr>
          <p:cNvPr id="190" name="Google Shape;190;g23a311ecf62_0_24"/>
          <p:cNvSpPr txBox="1"/>
          <p:nvPr>
            <p:ph idx="1" type="body"/>
          </p:nvPr>
        </p:nvSpPr>
        <p:spPr>
          <a:xfrm>
            <a:off x="938500" y="1990125"/>
            <a:ext cx="7534200" cy="2572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Char char="●"/>
            </a:pPr>
            <a:r>
              <a:rPr lang="en" sz="1800">
                <a:latin typeface="Arial"/>
                <a:ea typeface="Arial"/>
                <a:cs typeface="Arial"/>
                <a:sym typeface="Arial"/>
              </a:rPr>
              <a:t>Χρήση Email - SMS Service για επικοινωνία μεταξύ αγρότη - υπαλλήλου.</a:t>
            </a:r>
            <a:endParaRPr>
              <a:latin typeface="Arial"/>
              <a:ea typeface="Arial"/>
              <a:cs typeface="Arial"/>
              <a:sym typeface="Arial"/>
            </a:endParaRPr>
          </a:p>
        </p:txBody>
      </p:sp>
      <p:sp>
        <p:nvSpPr>
          <p:cNvPr id="191" name="Google Shape;191;g23a311ecf62_0_24"/>
          <p:cNvSpPr txBox="1"/>
          <p:nvPr>
            <p:ph idx="3" type="title"/>
          </p:nvPr>
        </p:nvSpPr>
        <p:spPr>
          <a:xfrm>
            <a:off x="1064999" y="1299925"/>
            <a:ext cx="5321400" cy="54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ΣΥΜΦΩΝΙΑ ΣΥΝΑΨΗΣ ΣΥΝΕΡΓΑΣΙΑΣ</a:t>
            </a:r>
            <a:endParaRPr b="1">
              <a:latin typeface="Arial"/>
              <a:ea typeface="Arial"/>
              <a:cs typeface="Arial"/>
              <a:sym typeface="Arial"/>
            </a:endParaRPr>
          </a:p>
        </p:txBody>
      </p:sp>
      <p:cxnSp>
        <p:nvCxnSpPr>
          <p:cNvPr id="192" name="Google Shape;192;g23a311ecf62_0_24"/>
          <p:cNvCxnSpPr/>
          <p:nvPr/>
        </p:nvCxnSpPr>
        <p:spPr>
          <a:xfrm>
            <a:off x="472550" y="445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6"/>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latin typeface="Arial"/>
                <a:ea typeface="Arial"/>
                <a:cs typeface="Arial"/>
                <a:sym typeface="Arial"/>
              </a:rPr>
              <a:t>ΔΥΝΑΤΟΤΗΤΕΣ ΕΦΑΡΜΟΓΗΣ</a:t>
            </a:r>
            <a:endParaRPr b="1">
              <a:latin typeface="Arial"/>
              <a:ea typeface="Arial"/>
              <a:cs typeface="Arial"/>
              <a:sym typeface="Arial"/>
            </a:endParaRPr>
          </a:p>
        </p:txBody>
      </p:sp>
      <p:sp>
        <p:nvSpPr>
          <p:cNvPr id="198" name="Google Shape;198;p6"/>
          <p:cNvSpPr txBox="1"/>
          <p:nvPr>
            <p:ph idx="1" type="subTitle"/>
          </p:nvPr>
        </p:nvSpPr>
        <p:spPr>
          <a:xfrm>
            <a:off x="1026200" y="1417424"/>
            <a:ext cx="4629300" cy="3284700"/>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0"/>
              </a:spcBef>
              <a:spcAft>
                <a:spcPts val="0"/>
              </a:spcAft>
              <a:buSzPts val="1800"/>
              <a:buFont typeface="Arial"/>
              <a:buChar char="•"/>
            </a:pPr>
            <a:r>
              <a:rPr lang="en">
                <a:latin typeface="Arial"/>
                <a:ea typeface="Arial"/>
                <a:cs typeface="Arial"/>
                <a:sym typeface="Arial"/>
              </a:rPr>
              <a:t>Δυν</a:t>
            </a:r>
            <a:r>
              <a:rPr lang="en">
                <a:latin typeface="Arial"/>
                <a:ea typeface="Arial"/>
                <a:cs typeface="Arial"/>
                <a:sym typeface="Arial"/>
              </a:rPr>
              <a:t>ατ</a:t>
            </a:r>
            <a:r>
              <a:rPr lang="en">
                <a:latin typeface="Arial"/>
                <a:ea typeface="Arial"/>
                <a:cs typeface="Arial"/>
                <a:sym typeface="Arial"/>
              </a:rPr>
              <a:t>ότητα προσαρμογής ημερών απασχόλησης, ποσοστού ολοκλήρωσης της εργασίας και άλλων χρήσιμων πληροφοριών ανάλογα με τις ανάγκες που προκύπτουν δυναμικά.</a:t>
            </a:r>
            <a:endParaRPr>
              <a:latin typeface="Arial"/>
              <a:ea typeface="Arial"/>
              <a:cs typeface="Arial"/>
              <a:sym typeface="Arial"/>
            </a:endParaRPr>
          </a:p>
          <a:p>
            <a:pPr indent="0" lvl="0" marL="457200" rtl="0" algn="l">
              <a:lnSpc>
                <a:spcPct val="100000"/>
              </a:lnSpc>
              <a:spcBef>
                <a:spcPts val="0"/>
              </a:spcBef>
              <a:spcAft>
                <a:spcPts val="0"/>
              </a:spcAft>
              <a:buNone/>
            </a:pPr>
            <a:r>
              <a:t/>
            </a:r>
            <a:endParaRPr>
              <a:latin typeface="Arial"/>
              <a:ea typeface="Arial"/>
              <a:cs typeface="Arial"/>
              <a:sym typeface="Arial"/>
            </a:endParaRPr>
          </a:p>
          <a:p>
            <a:pPr indent="-285750" lvl="0" marL="285750" rtl="0" algn="l">
              <a:lnSpc>
                <a:spcPct val="100000"/>
              </a:lnSpc>
              <a:spcBef>
                <a:spcPts val="0"/>
              </a:spcBef>
              <a:spcAft>
                <a:spcPts val="0"/>
              </a:spcAft>
              <a:buSzPts val="1800"/>
              <a:buFont typeface="Arial"/>
              <a:buChar char="•"/>
            </a:pPr>
            <a:r>
              <a:rPr lang="en">
                <a:latin typeface="Arial"/>
                <a:ea typeface="Arial"/>
                <a:cs typeface="Arial"/>
                <a:sym typeface="Arial"/>
              </a:rPr>
              <a:t>Δυνατότητα επεκτασιμότητας με χρήση abstraction. </a:t>
            </a:r>
            <a:endParaRPr>
              <a:latin typeface="Arial"/>
              <a:ea typeface="Arial"/>
              <a:cs typeface="Arial"/>
              <a:sym typeface="Arial"/>
            </a:endParaRPr>
          </a:p>
          <a:p>
            <a:pPr indent="0" lvl="0" marL="457200" rtl="0" algn="l">
              <a:lnSpc>
                <a:spcPct val="100000"/>
              </a:lnSpc>
              <a:spcBef>
                <a:spcPts val="0"/>
              </a:spcBef>
              <a:spcAft>
                <a:spcPts val="0"/>
              </a:spcAft>
              <a:buNone/>
            </a:pPr>
            <a:r>
              <a:t/>
            </a:r>
            <a:endParaRPr>
              <a:latin typeface="Arial"/>
              <a:ea typeface="Arial"/>
              <a:cs typeface="Arial"/>
              <a:sym typeface="Arial"/>
            </a:endParaRPr>
          </a:p>
          <a:p>
            <a:pPr indent="-285750" lvl="0" marL="285750" rtl="0" algn="l">
              <a:lnSpc>
                <a:spcPct val="100000"/>
              </a:lnSpc>
              <a:spcBef>
                <a:spcPts val="0"/>
              </a:spcBef>
              <a:spcAft>
                <a:spcPts val="0"/>
              </a:spcAft>
              <a:buSzPts val="1800"/>
              <a:buFont typeface="Arial"/>
              <a:buChar char="•"/>
            </a:pPr>
            <a:r>
              <a:rPr lang="en">
                <a:latin typeface="Arial"/>
                <a:ea typeface="Arial"/>
                <a:cs typeface="Arial"/>
                <a:sym typeface="Arial"/>
              </a:rPr>
              <a:t>Δυνατότητα υποστήριξης μεγάλου αριθμού concurrent χρηστών.</a:t>
            </a:r>
            <a:endParaRPr>
              <a:latin typeface="Arial"/>
              <a:ea typeface="Arial"/>
              <a:cs typeface="Arial"/>
              <a:sym typeface="Arial"/>
            </a:endParaRPr>
          </a:p>
        </p:txBody>
      </p:sp>
      <p:cxnSp>
        <p:nvCxnSpPr>
          <p:cNvPr id="199" name="Google Shape;199;p6"/>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1e1e9506c90_0_19"/>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latin typeface="Arial"/>
                <a:ea typeface="Arial"/>
                <a:cs typeface="Arial"/>
                <a:sym typeface="Arial"/>
              </a:rPr>
              <a:t>ΔΥΝΑΤΟΤΗΤΕΣ ΕΦΑΡΜΟΓΗΣ</a:t>
            </a:r>
            <a:endParaRPr b="1">
              <a:latin typeface="Arial"/>
              <a:ea typeface="Arial"/>
              <a:cs typeface="Arial"/>
              <a:sym typeface="Arial"/>
            </a:endParaRPr>
          </a:p>
        </p:txBody>
      </p:sp>
      <p:sp>
        <p:nvSpPr>
          <p:cNvPr id="205" name="Google Shape;205;g1e1e9506c90_0_19"/>
          <p:cNvSpPr txBox="1"/>
          <p:nvPr>
            <p:ph idx="1" type="subTitle"/>
          </p:nvPr>
        </p:nvSpPr>
        <p:spPr>
          <a:xfrm>
            <a:off x="1026200" y="1417424"/>
            <a:ext cx="4629300" cy="32847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Arial"/>
              <a:buChar char="●"/>
            </a:pPr>
            <a:r>
              <a:rPr lang="en">
                <a:latin typeface="Arial"/>
                <a:ea typeface="Arial"/>
                <a:cs typeface="Arial"/>
                <a:sym typeface="Arial"/>
              </a:rPr>
              <a:t>Δυνατότητα π</a:t>
            </a:r>
            <a:r>
              <a:rPr lang="en">
                <a:latin typeface="Arial"/>
                <a:ea typeface="Arial"/>
                <a:cs typeface="Arial"/>
                <a:sym typeface="Arial"/>
              </a:rPr>
              <a:t>ροσθήκης </a:t>
            </a:r>
            <a:r>
              <a:rPr lang="en">
                <a:latin typeface="Arial"/>
                <a:ea typeface="Arial"/>
                <a:cs typeface="Arial"/>
                <a:sym typeface="Arial"/>
              </a:rPr>
              <a:t>SignalR, δηλαδή r</a:t>
            </a:r>
            <a:r>
              <a:rPr lang="en">
                <a:latin typeface="Arial"/>
                <a:ea typeface="Arial"/>
                <a:cs typeface="Arial"/>
                <a:sym typeface="Arial"/>
              </a:rPr>
              <a:t>eal-time λειτουργικότητας τόσο μέσω notifications όσο και με real time updates στα δεδομένα του χρήστη κάνοντας πιο διαδραστική την εφαρμογή. </a:t>
            </a:r>
            <a:endParaRPr>
              <a:latin typeface="Arial"/>
              <a:ea typeface="Arial"/>
              <a:cs typeface="Arial"/>
              <a:sym typeface="Arial"/>
            </a:endParaRPr>
          </a:p>
          <a:p>
            <a:pPr indent="0" lvl="0" marL="0" rtl="0" algn="l">
              <a:lnSpc>
                <a:spcPct val="100000"/>
              </a:lnSpc>
              <a:spcBef>
                <a:spcPts val="0"/>
              </a:spcBef>
              <a:spcAft>
                <a:spcPts val="0"/>
              </a:spcAft>
              <a:buNone/>
            </a:pPr>
            <a:r>
              <a:t/>
            </a:r>
            <a:endParaRPr>
              <a:latin typeface="Arial"/>
              <a:ea typeface="Arial"/>
              <a:cs typeface="Arial"/>
              <a:sym typeface="Arial"/>
            </a:endParaRPr>
          </a:p>
          <a:p>
            <a:pPr indent="-342900" lvl="0" marL="457200" rtl="0" algn="l">
              <a:spcBef>
                <a:spcPts val="0"/>
              </a:spcBef>
              <a:spcAft>
                <a:spcPts val="0"/>
              </a:spcAft>
              <a:buSzPts val="1800"/>
              <a:buFont typeface="Arial"/>
              <a:buChar char="●"/>
            </a:pPr>
            <a:r>
              <a:rPr lang="en">
                <a:latin typeface="Arial"/>
                <a:ea typeface="Arial"/>
                <a:cs typeface="Arial"/>
                <a:sym typeface="Arial"/>
              </a:rPr>
              <a:t>Υψηλή απόδοση, ευκολία χρήσης, με user friendly UI/UX (design with figma software).</a:t>
            </a:r>
            <a:endParaRPr>
              <a:latin typeface="Arial"/>
              <a:ea typeface="Arial"/>
              <a:cs typeface="Arial"/>
              <a:sym typeface="Arial"/>
            </a:endParaRPr>
          </a:p>
          <a:p>
            <a:pPr indent="0" lvl="0" marL="457200" rtl="0" algn="l">
              <a:lnSpc>
                <a:spcPct val="100000"/>
              </a:lnSpc>
              <a:spcBef>
                <a:spcPts val="0"/>
              </a:spcBef>
              <a:spcAft>
                <a:spcPts val="0"/>
              </a:spcAft>
              <a:buNone/>
            </a:pPr>
            <a:r>
              <a:t/>
            </a:r>
            <a:endParaRPr>
              <a:latin typeface="Arial"/>
              <a:ea typeface="Arial"/>
              <a:cs typeface="Arial"/>
              <a:sym typeface="Arial"/>
            </a:endParaRPr>
          </a:p>
        </p:txBody>
      </p:sp>
      <p:cxnSp>
        <p:nvCxnSpPr>
          <p:cNvPr id="206" name="Google Shape;206;g1e1e9506c90_0_19"/>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0"/>
              </a:srgbClr>
            </a:outerShdw>
          </a:effectLst>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22b70d6bfd7_0_0"/>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latin typeface="Arial"/>
                <a:ea typeface="Arial"/>
                <a:cs typeface="Arial"/>
                <a:sym typeface="Arial"/>
              </a:rPr>
              <a:t>ΔΥΝΑΤΟΤΗΤΕΣ ΕΦΑΡΜΟΓΗΣ</a:t>
            </a:r>
            <a:endParaRPr b="1">
              <a:latin typeface="Arial"/>
              <a:ea typeface="Arial"/>
              <a:cs typeface="Arial"/>
              <a:sym typeface="Arial"/>
            </a:endParaRPr>
          </a:p>
        </p:txBody>
      </p:sp>
      <p:sp>
        <p:nvSpPr>
          <p:cNvPr id="212" name="Google Shape;212;g22b70d6bfd7_0_0"/>
          <p:cNvSpPr txBox="1"/>
          <p:nvPr>
            <p:ph idx="1" type="subTitle"/>
          </p:nvPr>
        </p:nvSpPr>
        <p:spPr>
          <a:xfrm>
            <a:off x="1026200" y="1417424"/>
            <a:ext cx="5950500" cy="276420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SzPts val="1800"/>
              <a:buFont typeface="Arial"/>
              <a:buChar char="•"/>
            </a:pPr>
            <a:r>
              <a:rPr lang="en">
                <a:latin typeface="Arial"/>
                <a:ea typeface="Arial"/>
                <a:cs typeface="Arial"/>
                <a:sym typeface="Arial"/>
              </a:rPr>
              <a:t>Προσθήκη AI αλγορίθμου</a:t>
            </a:r>
            <a:endParaRPr>
              <a:latin typeface="Arial"/>
              <a:ea typeface="Arial"/>
              <a:cs typeface="Arial"/>
              <a:sym typeface="Arial"/>
            </a:endParaRPr>
          </a:p>
          <a:p>
            <a:pPr indent="0" lvl="0" marL="457200" marR="0" rtl="0" algn="l">
              <a:lnSpc>
                <a:spcPct val="100000"/>
              </a:lnSpc>
              <a:spcBef>
                <a:spcPts val="0"/>
              </a:spcBef>
              <a:spcAft>
                <a:spcPts val="0"/>
              </a:spcAft>
              <a:buNone/>
            </a:pPr>
            <a:r>
              <a:t/>
            </a:r>
            <a:endParaRPr>
              <a:latin typeface="Arial"/>
              <a:ea typeface="Arial"/>
              <a:cs typeface="Arial"/>
              <a:sym typeface="Arial"/>
            </a:endParaRPr>
          </a:p>
          <a:p>
            <a:pPr indent="-285750" lvl="0" marL="285750" marR="0" rtl="0" algn="l">
              <a:lnSpc>
                <a:spcPct val="100000"/>
              </a:lnSpc>
              <a:spcBef>
                <a:spcPts val="0"/>
              </a:spcBef>
              <a:spcAft>
                <a:spcPts val="0"/>
              </a:spcAft>
              <a:buSzPts val="1800"/>
              <a:buFont typeface="Arial"/>
              <a:buChar char="•"/>
            </a:pPr>
            <a:r>
              <a:rPr lang="en">
                <a:latin typeface="Arial"/>
                <a:ea typeface="Arial"/>
                <a:cs typeface="Arial"/>
                <a:sym typeface="Arial"/>
              </a:rPr>
              <a:t>Πρόταση σύμφωνα με αλγόριθμο ΑΙ για τον πιο κατάλληλο με βάση τις αξιολογήσεις εργάτη αναλόγως των εισαχθέντων αναγκών. </a:t>
            </a:r>
            <a:endParaRPr>
              <a:latin typeface="Arial"/>
              <a:ea typeface="Arial"/>
              <a:cs typeface="Arial"/>
              <a:sym typeface="Arial"/>
            </a:endParaRPr>
          </a:p>
          <a:p>
            <a:pPr indent="0" lvl="0" marL="457200" rtl="0" algn="l">
              <a:lnSpc>
                <a:spcPct val="100000"/>
              </a:lnSpc>
              <a:spcBef>
                <a:spcPts val="0"/>
              </a:spcBef>
              <a:spcAft>
                <a:spcPts val="0"/>
              </a:spcAft>
              <a:buSzPts val="1800"/>
              <a:buNone/>
            </a:pPr>
            <a:r>
              <a:t/>
            </a:r>
            <a:endParaRPr/>
          </a:p>
        </p:txBody>
      </p:sp>
      <p:cxnSp>
        <p:nvCxnSpPr>
          <p:cNvPr id="213" name="Google Shape;213;g22b70d6bfd7_0_0"/>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7"/>
          <p:cNvSpPr txBox="1"/>
          <p:nvPr>
            <p:ph type="ctrTitle"/>
          </p:nvPr>
        </p:nvSpPr>
        <p:spPr>
          <a:xfrm>
            <a:off x="1273500" y="310600"/>
            <a:ext cx="6841800" cy="1616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500"/>
              <a:buNone/>
            </a:pPr>
            <a:r>
              <a:rPr lang="en"/>
              <a:t>ΑΝΑΠΤΥΞΗ ΕΦΑΡΜΟΓΗΣ</a:t>
            </a:r>
            <a:endParaRPr/>
          </a:p>
        </p:txBody>
      </p:sp>
      <p:sp>
        <p:nvSpPr>
          <p:cNvPr id="219" name="Google Shape;219;p7"/>
          <p:cNvSpPr txBox="1"/>
          <p:nvPr>
            <p:ph idx="1" type="subTitle"/>
          </p:nvPr>
        </p:nvSpPr>
        <p:spPr>
          <a:xfrm>
            <a:off x="378625" y="1996125"/>
            <a:ext cx="8529600" cy="2054100"/>
          </a:xfrm>
          <a:prstGeom prst="rect">
            <a:avLst/>
          </a:prstGeom>
          <a:noFill/>
          <a:ln>
            <a:noFill/>
          </a:ln>
        </p:spPr>
        <p:txBody>
          <a:bodyPr anchorCtr="0" anchor="t" bIns="91425" lIns="91425" spcFirstLastPara="1" rIns="91425" wrap="square" tIns="91425">
            <a:noAutofit/>
          </a:bodyPr>
          <a:lstStyle/>
          <a:p>
            <a:pPr indent="-285750" lvl="0" marL="285750" rtl="0" algn="ctr">
              <a:lnSpc>
                <a:spcPct val="100000"/>
              </a:lnSpc>
              <a:spcBef>
                <a:spcPts val="0"/>
              </a:spcBef>
              <a:spcAft>
                <a:spcPts val="0"/>
              </a:spcAft>
              <a:buSzPts val="1400"/>
              <a:buFont typeface="Arial"/>
              <a:buChar char="•"/>
            </a:pPr>
            <a:r>
              <a:rPr lang="en" sz="2400"/>
              <a:t>Ανάλυση απαιτήσεων</a:t>
            </a:r>
            <a:endParaRPr/>
          </a:p>
          <a:p>
            <a:pPr indent="-285750" lvl="0" marL="285750" rtl="0" algn="ctr">
              <a:lnSpc>
                <a:spcPct val="100000"/>
              </a:lnSpc>
              <a:spcBef>
                <a:spcPts val="0"/>
              </a:spcBef>
              <a:spcAft>
                <a:spcPts val="0"/>
              </a:spcAft>
              <a:buSzPts val="1400"/>
              <a:buFont typeface="Arial"/>
              <a:buChar char="•"/>
            </a:pPr>
            <a:r>
              <a:rPr lang="en" sz="2400"/>
              <a:t>Σχεδιασμός Λογισμικού</a:t>
            </a:r>
            <a:endParaRPr/>
          </a:p>
          <a:p>
            <a:pPr indent="-285750" lvl="0" marL="285750" rtl="0" algn="ctr">
              <a:lnSpc>
                <a:spcPct val="100000"/>
              </a:lnSpc>
              <a:spcBef>
                <a:spcPts val="0"/>
              </a:spcBef>
              <a:spcAft>
                <a:spcPts val="0"/>
              </a:spcAft>
              <a:buSzPts val="1400"/>
              <a:buFont typeface="Arial"/>
              <a:buChar char="•"/>
            </a:pPr>
            <a:r>
              <a:rPr lang="en" sz="2400"/>
              <a:t>Ανάπτυξη Λογισμικού</a:t>
            </a:r>
            <a:endParaRPr/>
          </a:p>
          <a:p>
            <a:pPr indent="-285750" lvl="0" marL="285750" rtl="0" algn="ctr">
              <a:lnSpc>
                <a:spcPct val="100000"/>
              </a:lnSpc>
              <a:spcBef>
                <a:spcPts val="0"/>
              </a:spcBef>
              <a:spcAft>
                <a:spcPts val="0"/>
              </a:spcAft>
              <a:buSzPts val="1400"/>
              <a:buFont typeface="Arial"/>
              <a:buChar char="•"/>
            </a:pPr>
            <a:r>
              <a:rPr lang="en" sz="2400"/>
              <a:t>Testing – Βελτίωση</a:t>
            </a:r>
            <a:endParaRPr/>
          </a:p>
          <a:p>
            <a:pPr indent="-285750" lvl="0" marL="285750" rtl="0" algn="ctr">
              <a:lnSpc>
                <a:spcPct val="100000"/>
              </a:lnSpc>
              <a:spcBef>
                <a:spcPts val="0"/>
              </a:spcBef>
              <a:spcAft>
                <a:spcPts val="0"/>
              </a:spcAft>
              <a:buSzPts val="1400"/>
              <a:buFont typeface="Arial"/>
              <a:buChar char="•"/>
            </a:pPr>
            <a:r>
              <a:rPr lang="en" sz="2400"/>
              <a:t>Παρουσίαση και προώθηση εφαρμογής</a:t>
            </a:r>
            <a:endParaRPr/>
          </a:p>
        </p:txBody>
      </p:sp>
      <p:cxnSp>
        <p:nvCxnSpPr>
          <p:cNvPr id="220" name="Google Shape;220;p7"/>
          <p:cNvCxnSpPr/>
          <p:nvPr/>
        </p:nvCxnSpPr>
        <p:spPr>
          <a:xfrm>
            <a:off x="3190500" y="1926439"/>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8"/>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ΑΝΑΛΥΣΗ ΑΠΑΙΤΗΣΕΩΝ</a:t>
            </a:r>
            <a:endParaRPr/>
          </a:p>
        </p:txBody>
      </p:sp>
      <p:sp>
        <p:nvSpPr>
          <p:cNvPr id="226" name="Google Shape;226;p8"/>
          <p:cNvSpPr txBox="1"/>
          <p:nvPr>
            <p:ph idx="1" type="subTitle"/>
          </p:nvPr>
        </p:nvSpPr>
        <p:spPr>
          <a:xfrm>
            <a:off x="1026200" y="1417425"/>
            <a:ext cx="4774500" cy="2537100"/>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0"/>
              </a:spcBef>
              <a:spcAft>
                <a:spcPts val="0"/>
              </a:spcAft>
              <a:buSzPts val="1800"/>
              <a:buFont typeface="Arial"/>
              <a:buChar char="•"/>
            </a:pPr>
            <a:r>
              <a:rPr lang="en"/>
              <a:t>Ανάλυση της αγοράς και συλλογή απόψεων από στοχευμένες κατηγορίες χρηστών</a:t>
            </a:r>
            <a:endParaRPr/>
          </a:p>
          <a:p>
            <a:pPr indent="0" lvl="0" marL="0" rtl="0" algn="l">
              <a:lnSpc>
                <a:spcPct val="100000"/>
              </a:lnSpc>
              <a:spcBef>
                <a:spcPts val="0"/>
              </a:spcBef>
              <a:spcAft>
                <a:spcPts val="0"/>
              </a:spcAft>
              <a:buSzPts val="1800"/>
              <a:buNone/>
            </a:pPr>
            <a:r>
              <a:t/>
            </a:r>
            <a:endParaRPr/>
          </a:p>
          <a:p>
            <a:pPr indent="-285750" lvl="0" marL="285750" rtl="0" algn="l">
              <a:lnSpc>
                <a:spcPct val="100000"/>
              </a:lnSpc>
              <a:spcBef>
                <a:spcPts val="0"/>
              </a:spcBef>
              <a:spcAft>
                <a:spcPts val="0"/>
              </a:spcAft>
              <a:buSzPts val="1800"/>
              <a:buFont typeface="Arial"/>
              <a:buChar char="•"/>
            </a:pPr>
            <a:r>
              <a:rPr lang="en"/>
              <a:t>Ολοκλήρωση συλλογής απαιτήσεων και εύρεση κατάλληλων τεχνολογιών</a:t>
            </a:r>
            <a:endParaRPr/>
          </a:p>
          <a:p>
            <a:pPr indent="0" lvl="0" marL="457200" rtl="0" algn="l">
              <a:lnSpc>
                <a:spcPct val="100000"/>
              </a:lnSpc>
              <a:spcBef>
                <a:spcPts val="0"/>
              </a:spcBef>
              <a:spcAft>
                <a:spcPts val="0"/>
              </a:spcAft>
              <a:buSzPts val="1800"/>
              <a:buNone/>
            </a:pPr>
            <a:r>
              <a:t/>
            </a:r>
            <a:endParaRPr/>
          </a:p>
          <a:p>
            <a:pPr indent="-285750" lvl="0" marL="285750" rtl="0" algn="l">
              <a:lnSpc>
                <a:spcPct val="100000"/>
              </a:lnSpc>
              <a:spcBef>
                <a:spcPts val="0"/>
              </a:spcBef>
              <a:spcAft>
                <a:spcPts val="0"/>
              </a:spcAft>
              <a:buSzPts val="1800"/>
              <a:buFont typeface="Arial"/>
              <a:buChar char="•"/>
            </a:pPr>
            <a:r>
              <a:rPr lang="en"/>
              <a:t>Υλοποίηση των απαιτήσεων σε Διάγραμμα Περιπτώσεων Χρήσης κτλ. </a:t>
            </a:r>
            <a:endParaRPr/>
          </a:p>
        </p:txBody>
      </p:sp>
      <p:cxnSp>
        <p:nvCxnSpPr>
          <p:cNvPr id="227" name="Google Shape;227;p8"/>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1"/>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TESTING - ΒΕΛΤΙΩΣΗ</a:t>
            </a:r>
            <a:endParaRPr/>
          </a:p>
        </p:txBody>
      </p:sp>
      <p:sp>
        <p:nvSpPr>
          <p:cNvPr id="233" name="Google Shape;233;p11"/>
          <p:cNvSpPr txBox="1"/>
          <p:nvPr>
            <p:ph idx="1" type="subTitle"/>
          </p:nvPr>
        </p:nvSpPr>
        <p:spPr>
          <a:xfrm>
            <a:off x="1026200" y="1417427"/>
            <a:ext cx="4629300" cy="2048400"/>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0"/>
              </a:spcBef>
              <a:spcAft>
                <a:spcPts val="0"/>
              </a:spcAft>
              <a:buSzPts val="1800"/>
              <a:buFont typeface="Arial"/>
              <a:buChar char="•"/>
            </a:pPr>
            <a:r>
              <a:rPr lang="en"/>
              <a:t>Agile team με το λογισμικό clickup στο οποίο ρυθμίζονται τα sprints τα tickets </a:t>
            </a:r>
            <a:r>
              <a:rPr lang="en"/>
              <a:t>που θα περιλαμβάνουν </a:t>
            </a:r>
            <a:r>
              <a:rPr lang="en"/>
              <a:t>  τα priorities. </a:t>
            </a:r>
            <a:endParaRPr/>
          </a:p>
        </p:txBody>
      </p:sp>
      <p:cxnSp>
        <p:nvCxnSpPr>
          <p:cNvPr id="234" name="Google Shape;234;p11"/>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2"/>
          <p:cNvSpPr txBox="1"/>
          <p:nvPr>
            <p:ph type="title"/>
          </p:nvPr>
        </p:nvSpPr>
        <p:spPr>
          <a:xfrm>
            <a:off x="938500" y="445025"/>
            <a:ext cx="47170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ΠΑΡΟΥΣΙΑΣΗ ΚΑΙ ΠΡΟΩΘΗΣΗ ΕΦΑΡΜΟΓΗΣ</a:t>
            </a:r>
            <a:endParaRPr/>
          </a:p>
        </p:txBody>
      </p:sp>
      <p:sp>
        <p:nvSpPr>
          <p:cNvPr id="240" name="Google Shape;240;p12"/>
          <p:cNvSpPr txBox="1"/>
          <p:nvPr>
            <p:ph idx="1" type="subTitle"/>
          </p:nvPr>
        </p:nvSpPr>
        <p:spPr>
          <a:xfrm>
            <a:off x="1026200" y="1417427"/>
            <a:ext cx="4629300" cy="2048400"/>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0"/>
              </a:spcBef>
              <a:spcAft>
                <a:spcPts val="0"/>
              </a:spcAft>
              <a:buSzPts val="1800"/>
              <a:buFont typeface="Arial"/>
              <a:buChar char="•"/>
            </a:pPr>
            <a:r>
              <a:rPr lang="en"/>
              <a:t>Επικοινωνία με εταιρεία Marketing</a:t>
            </a:r>
            <a:endParaRPr/>
          </a:p>
          <a:p>
            <a:pPr indent="-171450" lvl="0" marL="285750" rtl="0" algn="l">
              <a:lnSpc>
                <a:spcPct val="100000"/>
              </a:lnSpc>
              <a:spcBef>
                <a:spcPts val="0"/>
              </a:spcBef>
              <a:spcAft>
                <a:spcPts val="0"/>
              </a:spcAft>
              <a:buSzPts val="1800"/>
              <a:buFont typeface="Arial"/>
              <a:buNone/>
            </a:pPr>
            <a:r>
              <a:t/>
            </a:r>
            <a:endParaRPr/>
          </a:p>
          <a:p>
            <a:pPr indent="-285750" lvl="0" marL="285750" rtl="0" algn="l">
              <a:lnSpc>
                <a:spcPct val="100000"/>
              </a:lnSpc>
              <a:spcBef>
                <a:spcPts val="0"/>
              </a:spcBef>
              <a:spcAft>
                <a:spcPts val="0"/>
              </a:spcAft>
              <a:buSzPts val="1800"/>
              <a:buFont typeface="Arial"/>
              <a:buChar char="•"/>
            </a:pPr>
            <a:r>
              <a:rPr lang="en"/>
              <a:t>Επικοινωνία με πιθανούς συνεργάτες</a:t>
            </a:r>
            <a:endParaRPr/>
          </a:p>
          <a:p>
            <a:pPr indent="-171450" lvl="0" marL="285750" rtl="0" algn="l">
              <a:lnSpc>
                <a:spcPct val="100000"/>
              </a:lnSpc>
              <a:spcBef>
                <a:spcPts val="0"/>
              </a:spcBef>
              <a:spcAft>
                <a:spcPts val="0"/>
              </a:spcAft>
              <a:buSzPts val="1800"/>
              <a:buFont typeface="Arial"/>
              <a:buNone/>
            </a:pPr>
            <a:r>
              <a:t/>
            </a:r>
            <a:endParaRPr/>
          </a:p>
          <a:p>
            <a:pPr indent="-285750" lvl="0" marL="285750" rtl="0" algn="l">
              <a:lnSpc>
                <a:spcPct val="100000"/>
              </a:lnSpc>
              <a:spcBef>
                <a:spcPts val="0"/>
              </a:spcBef>
              <a:spcAft>
                <a:spcPts val="0"/>
              </a:spcAft>
              <a:buSzPts val="1800"/>
              <a:buFont typeface="Arial"/>
              <a:buChar char="•"/>
            </a:pPr>
            <a:r>
              <a:rPr lang="en"/>
              <a:t>Διαφήμιση της εφαρμογής</a:t>
            </a:r>
            <a:endParaRPr/>
          </a:p>
          <a:p>
            <a:pPr indent="-171450" lvl="0" marL="285750" rtl="0" algn="l">
              <a:lnSpc>
                <a:spcPct val="100000"/>
              </a:lnSpc>
              <a:spcBef>
                <a:spcPts val="0"/>
              </a:spcBef>
              <a:spcAft>
                <a:spcPts val="0"/>
              </a:spcAft>
              <a:buSzPts val="1800"/>
              <a:buFont typeface="Arial"/>
              <a:buNone/>
            </a:pPr>
            <a:r>
              <a:t/>
            </a:r>
            <a:endParaRPr/>
          </a:p>
          <a:p>
            <a:pPr indent="-285750" lvl="0" marL="285750" rtl="0" algn="l">
              <a:lnSpc>
                <a:spcPct val="100000"/>
              </a:lnSpc>
              <a:spcBef>
                <a:spcPts val="0"/>
              </a:spcBef>
              <a:spcAft>
                <a:spcPts val="0"/>
              </a:spcAft>
              <a:buSzPts val="1800"/>
              <a:buFont typeface="Arial"/>
              <a:buChar char="•"/>
            </a:pPr>
            <a:r>
              <a:rPr lang="en"/>
              <a:t>Κοινοποίηση της εφαρμογής</a:t>
            </a:r>
            <a:endParaRPr/>
          </a:p>
        </p:txBody>
      </p:sp>
      <p:cxnSp>
        <p:nvCxnSpPr>
          <p:cNvPr id="241" name="Google Shape;241;p12"/>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3"/>
          <p:cNvSpPr txBox="1"/>
          <p:nvPr>
            <p:ph type="title"/>
          </p:nvPr>
        </p:nvSpPr>
        <p:spPr>
          <a:xfrm>
            <a:off x="938499" y="445025"/>
            <a:ext cx="4969381"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ΧΡΟΝΟΔΙΑΓΡΑΜΜΑ ΕΦΑΡΜΟΓΗΣ</a:t>
            </a:r>
            <a:endParaRPr/>
          </a:p>
        </p:txBody>
      </p:sp>
      <p:cxnSp>
        <p:nvCxnSpPr>
          <p:cNvPr id="247" name="Google Shape;247;p13"/>
          <p:cNvCxnSpPr>
            <a:stCxn id="248" idx="2"/>
          </p:cNvCxnSpPr>
          <p:nvPr/>
        </p:nvCxnSpPr>
        <p:spPr>
          <a:xfrm flipH="1" rot="10800000">
            <a:off x="1027800" y="2859172"/>
            <a:ext cx="6870900" cy="12000"/>
          </a:xfrm>
          <a:prstGeom prst="straightConnector1">
            <a:avLst/>
          </a:prstGeom>
          <a:noFill/>
          <a:ln cap="flat" cmpd="sng" w="19050">
            <a:solidFill>
              <a:schemeClr val="accent1"/>
            </a:solidFill>
            <a:prstDash val="solid"/>
            <a:round/>
            <a:headEnd len="sm" w="sm" type="none"/>
            <a:tailEnd len="sm" w="sm" type="none"/>
          </a:ln>
        </p:spPr>
      </p:cxnSp>
      <p:sp>
        <p:nvSpPr>
          <p:cNvPr id="249" name="Google Shape;249;p13"/>
          <p:cNvSpPr txBox="1"/>
          <p:nvPr>
            <p:ph idx="4294967295" type="title"/>
          </p:nvPr>
        </p:nvSpPr>
        <p:spPr>
          <a:xfrm>
            <a:off x="372900" y="2063787"/>
            <a:ext cx="1527300" cy="348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1400">
                <a:solidFill>
                  <a:schemeClr val="lt1"/>
                </a:solidFill>
              </a:rPr>
              <a:t>Μ3</a:t>
            </a:r>
            <a:endParaRPr sz="1400">
              <a:solidFill>
                <a:schemeClr val="lt1"/>
              </a:solidFill>
            </a:endParaRPr>
          </a:p>
        </p:txBody>
      </p:sp>
      <p:sp>
        <p:nvSpPr>
          <p:cNvPr id="250" name="Google Shape;250;p13"/>
          <p:cNvSpPr txBox="1"/>
          <p:nvPr>
            <p:ph idx="4294967295" type="subTitle"/>
          </p:nvPr>
        </p:nvSpPr>
        <p:spPr>
          <a:xfrm>
            <a:off x="372900" y="3204532"/>
            <a:ext cx="1527300" cy="72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chemeClr val="dk2"/>
              </a:buClr>
              <a:buSzPts val="1800"/>
              <a:buFont typeface="Montserrat"/>
              <a:buNone/>
            </a:pPr>
            <a:r>
              <a:rPr b="0" i="0" lang="en" sz="1400" u="none" cap="none" strike="noStrike">
                <a:solidFill>
                  <a:schemeClr val="lt1"/>
                </a:solidFill>
                <a:latin typeface="Montserrat"/>
                <a:ea typeface="Montserrat"/>
                <a:cs typeface="Montserrat"/>
                <a:sym typeface="Montserrat"/>
              </a:rPr>
              <a:t>ΑΝΑΛΥΣΗ ΑΠΑΙΤΗΣΕΩΝ</a:t>
            </a:r>
            <a:endParaRPr b="0" i="0" sz="1800" u="none" cap="none" strike="noStrike">
              <a:solidFill>
                <a:schemeClr val="dk2"/>
              </a:solidFill>
              <a:latin typeface="Montserrat"/>
              <a:ea typeface="Montserrat"/>
              <a:cs typeface="Montserrat"/>
              <a:sym typeface="Montserrat"/>
            </a:endParaRPr>
          </a:p>
        </p:txBody>
      </p:sp>
      <p:sp>
        <p:nvSpPr>
          <p:cNvPr id="251" name="Google Shape;251;p13"/>
          <p:cNvSpPr txBox="1"/>
          <p:nvPr>
            <p:ph idx="4294967295" type="title"/>
          </p:nvPr>
        </p:nvSpPr>
        <p:spPr>
          <a:xfrm>
            <a:off x="3866161" y="2044334"/>
            <a:ext cx="1527300" cy="348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1400">
                <a:solidFill>
                  <a:schemeClr val="lt1"/>
                </a:solidFill>
              </a:rPr>
              <a:t>Μ16</a:t>
            </a:r>
            <a:endParaRPr sz="1400">
              <a:solidFill>
                <a:schemeClr val="lt1"/>
              </a:solidFill>
            </a:endParaRPr>
          </a:p>
        </p:txBody>
      </p:sp>
      <p:sp>
        <p:nvSpPr>
          <p:cNvPr id="252" name="Google Shape;252;p13"/>
          <p:cNvSpPr txBox="1"/>
          <p:nvPr>
            <p:ph idx="4294967295" type="subTitle"/>
          </p:nvPr>
        </p:nvSpPr>
        <p:spPr>
          <a:xfrm>
            <a:off x="3866161" y="3165672"/>
            <a:ext cx="1527300" cy="72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chemeClr val="lt1"/>
                </a:solidFill>
                <a:latin typeface="Montserrat"/>
                <a:ea typeface="Montserrat"/>
                <a:cs typeface="Montserrat"/>
                <a:sym typeface="Montserrat"/>
              </a:rPr>
              <a:t>ΑΝΑΠΤΥΞΗ ΛΟΓΙΣΜΙΚΟΥ</a:t>
            </a:r>
            <a:endParaRPr b="0" i="0" sz="1800" u="none" cap="none" strike="noStrike">
              <a:solidFill>
                <a:schemeClr val="dk2"/>
              </a:solidFill>
              <a:latin typeface="Montserrat"/>
              <a:ea typeface="Montserrat"/>
              <a:cs typeface="Montserrat"/>
              <a:sym typeface="Montserrat"/>
            </a:endParaRPr>
          </a:p>
        </p:txBody>
      </p:sp>
      <p:sp>
        <p:nvSpPr>
          <p:cNvPr id="253" name="Google Shape;253;p13"/>
          <p:cNvSpPr txBox="1"/>
          <p:nvPr>
            <p:ph idx="4294967295" type="subTitle"/>
          </p:nvPr>
        </p:nvSpPr>
        <p:spPr>
          <a:xfrm>
            <a:off x="2009959" y="1996048"/>
            <a:ext cx="1527300" cy="72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chemeClr val="dk2"/>
              </a:buClr>
              <a:buSzPts val="1800"/>
              <a:buFont typeface="Montserrat"/>
              <a:buNone/>
            </a:pPr>
            <a:r>
              <a:rPr b="0" i="0" lang="en" sz="1400" u="none" cap="none" strike="noStrike">
                <a:solidFill>
                  <a:schemeClr val="lt1"/>
                </a:solidFill>
                <a:latin typeface="Montserrat"/>
                <a:ea typeface="Montserrat"/>
                <a:cs typeface="Montserrat"/>
                <a:sym typeface="Montserrat"/>
              </a:rPr>
              <a:t>ΣΧΕΔΙΑΣΜΟΣ ΛΟΓΙΣΜΙΚΟΥ</a:t>
            </a:r>
            <a:endParaRPr b="0" i="0" sz="1800" u="none" cap="none" strike="noStrike">
              <a:solidFill>
                <a:schemeClr val="dk2"/>
              </a:solidFill>
              <a:latin typeface="Montserrat"/>
              <a:ea typeface="Montserrat"/>
              <a:cs typeface="Montserrat"/>
              <a:sym typeface="Montserrat"/>
            </a:endParaRPr>
          </a:p>
        </p:txBody>
      </p:sp>
      <p:sp>
        <p:nvSpPr>
          <p:cNvPr id="254" name="Google Shape;254;p13"/>
          <p:cNvSpPr txBox="1"/>
          <p:nvPr>
            <p:ph idx="4294967295" type="title"/>
          </p:nvPr>
        </p:nvSpPr>
        <p:spPr>
          <a:xfrm>
            <a:off x="1957517" y="3188114"/>
            <a:ext cx="1527300" cy="348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1400">
                <a:solidFill>
                  <a:schemeClr val="lt1"/>
                </a:solidFill>
              </a:rPr>
              <a:t>Μ6</a:t>
            </a:r>
            <a:endParaRPr sz="1400">
              <a:solidFill>
                <a:schemeClr val="lt1"/>
              </a:solidFill>
            </a:endParaRPr>
          </a:p>
        </p:txBody>
      </p:sp>
      <p:sp>
        <p:nvSpPr>
          <p:cNvPr id="255" name="Google Shape;255;p13"/>
          <p:cNvSpPr txBox="1"/>
          <p:nvPr>
            <p:ph idx="4294967295" type="subTitle"/>
          </p:nvPr>
        </p:nvSpPr>
        <p:spPr>
          <a:xfrm>
            <a:off x="5606741" y="1935022"/>
            <a:ext cx="1527300" cy="72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chemeClr val="dk2"/>
              </a:buClr>
              <a:buSzPts val="1800"/>
              <a:buFont typeface="Montserrat"/>
              <a:buNone/>
            </a:pPr>
            <a:r>
              <a:rPr b="0" i="0" lang="en" sz="1400" u="none" cap="none" strike="noStrike">
                <a:solidFill>
                  <a:schemeClr val="lt1"/>
                </a:solidFill>
                <a:latin typeface="Montserrat"/>
                <a:ea typeface="Montserrat"/>
                <a:cs typeface="Montserrat"/>
                <a:sym typeface="Montserrat"/>
              </a:rPr>
              <a:t>TESTING - ΒΕΛΤΙΩΣΗ</a:t>
            </a:r>
            <a:endParaRPr b="0" i="0" sz="1800" u="none" cap="none" strike="noStrike">
              <a:solidFill>
                <a:schemeClr val="dk2"/>
              </a:solidFill>
              <a:latin typeface="Montserrat"/>
              <a:ea typeface="Montserrat"/>
              <a:cs typeface="Montserrat"/>
              <a:sym typeface="Montserrat"/>
            </a:endParaRPr>
          </a:p>
        </p:txBody>
      </p:sp>
      <p:sp>
        <p:nvSpPr>
          <p:cNvPr id="256" name="Google Shape;256;p13"/>
          <p:cNvSpPr txBox="1"/>
          <p:nvPr>
            <p:ph idx="4294967295" type="title"/>
          </p:nvPr>
        </p:nvSpPr>
        <p:spPr>
          <a:xfrm>
            <a:off x="5606741" y="3182392"/>
            <a:ext cx="1527300" cy="348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1400">
                <a:solidFill>
                  <a:schemeClr val="lt1"/>
                </a:solidFill>
              </a:rPr>
              <a:t>Μ20</a:t>
            </a:r>
            <a:endParaRPr sz="1400">
              <a:solidFill>
                <a:schemeClr val="lt1"/>
              </a:solidFill>
            </a:endParaRPr>
          </a:p>
        </p:txBody>
      </p:sp>
      <p:sp>
        <p:nvSpPr>
          <p:cNvPr id="248" name="Google Shape;248;p13"/>
          <p:cNvSpPr/>
          <p:nvPr/>
        </p:nvSpPr>
        <p:spPr>
          <a:xfrm>
            <a:off x="1027800" y="2762422"/>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3"/>
          <p:cNvSpPr/>
          <p:nvPr/>
        </p:nvSpPr>
        <p:spPr>
          <a:xfrm>
            <a:off x="2612417" y="2741286"/>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3"/>
          <p:cNvSpPr/>
          <p:nvPr/>
        </p:nvSpPr>
        <p:spPr>
          <a:xfrm>
            <a:off x="4521061" y="2769726"/>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3"/>
          <p:cNvSpPr/>
          <p:nvPr/>
        </p:nvSpPr>
        <p:spPr>
          <a:xfrm>
            <a:off x="6261641" y="2741286"/>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0" name="Google Shape;260;p13"/>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261" name="Google Shape;261;p13"/>
          <p:cNvSpPr/>
          <p:nvPr/>
        </p:nvSpPr>
        <p:spPr>
          <a:xfrm>
            <a:off x="7789950" y="274859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3"/>
          <p:cNvSpPr txBox="1"/>
          <p:nvPr/>
        </p:nvSpPr>
        <p:spPr>
          <a:xfrm>
            <a:off x="7026300" y="2113244"/>
            <a:ext cx="1527300" cy="34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Montserrat ExtraBold"/>
              <a:buNone/>
            </a:pPr>
            <a:r>
              <a:rPr b="0" i="0" lang="en" sz="1400" u="none" cap="none" strike="noStrike">
                <a:solidFill>
                  <a:schemeClr val="lt1"/>
                </a:solidFill>
                <a:latin typeface="Montserrat ExtraBold"/>
                <a:ea typeface="Montserrat ExtraBold"/>
                <a:cs typeface="Montserrat ExtraBold"/>
                <a:sym typeface="Montserrat ExtraBold"/>
              </a:rPr>
              <a:t>Μ24</a:t>
            </a:r>
            <a:endParaRPr b="0" i="0" sz="1400" u="none" cap="none" strike="noStrike">
              <a:solidFill>
                <a:srgbClr val="000000"/>
              </a:solidFill>
              <a:latin typeface="Arial"/>
              <a:ea typeface="Arial"/>
              <a:cs typeface="Arial"/>
              <a:sym typeface="Arial"/>
            </a:endParaRPr>
          </a:p>
        </p:txBody>
      </p:sp>
      <p:sp>
        <p:nvSpPr>
          <p:cNvPr id="263" name="Google Shape;263;p13"/>
          <p:cNvSpPr txBox="1"/>
          <p:nvPr/>
        </p:nvSpPr>
        <p:spPr>
          <a:xfrm>
            <a:off x="7047037" y="3095380"/>
            <a:ext cx="1527300" cy="72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chemeClr val="dk2"/>
              </a:buClr>
              <a:buSzPts val="1800"/>
              <a:buFont typeface="Montserrat"/>
              <a:buNone/>
            </a:pPr>
            <a:r>
              <a:rPr b="0" i="0" lang="en" sz="1400" u="none" cap="none" strike="noStrike">
                <a:solidFill>
                  <a:schemeClr val="lt1"/>
                </a:solidFill>
                <a:latin typeface="Montserrat"/>
                <a:ea typeface="Montserrat"/>
                <a:cs typeface="Montserrat"/>
                <a:sym typeface="Montserrat"/>
              </a:rPr>
              <a:t>ΠΑΡΟΥΣΙΑΣΗ ΚΑΙ ΠΡΟΩΘΗΣΗ ΕΦΑΡΜΟΓΗΣ</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4"/>
          <p:cNvSpPr txBox="1"/>
          <p:nvPr>
            <p:ph type="title"/>
          </p:nvPr>
        </p:nvSpPr>
        <p:spPr>
          <a:xfrm>
            <a:off x="2000251" y="2442050"/>
            <a:ext cx="5350668" cy="598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ΕΥΧΑΡΙΣΤΟΥΜΕ ΓΙΑ ΤΟΝ ΧΡΟΝΟ ΣΑΣ</a:t>
            </a:r>
            <a:endParaRPr/>
          </a:p>
        </p:txBody>
      </p:sp>
      <p:sp>
        <p:nvSpPr>
          <p:cNvPr id="269" name="Google Shape;269;p14"/>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2000"/>
              <a:t>ΕΡΩΤΗΣΕΙΣ - ΑΠΟΡΙΕΣ</a:t>
            </a:r>
            <a:endParaRPr sz="2000"/>
          </a:p>
        </p:txBody>
      </p:sp>
      <p:cxnSp>
        <p:nvCxnSpPr>
          <p:cNvPr id="270" name="Google Shape;270;p14"/>
          <p:cNvCxnSpPr/>
          <p:nvPr/>
        </p:nvCxnSpPr>
        <p:spPr>
          <a:xfrm>
            <a:off x="3190500" y="320329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
          <p:cNvSpPr txBox="1"/>
          <p:nvPr>
            <p:ph type="title"/>
          </p:nvPr>
        </p:nvSpPr>
        <p:spPr>
          <a:xfrm>
            <a:off x="255624" y="204681"/>
            <a:ext cx="3021000" cy="125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400"/>
              <a:buNone/>
            </a:pPr>
            <a:r>
              <a:rPr b="1" lang="en">
                <a:latin typeface="Arial"/>
                <a:ea typeface="Arial"/>
                <a:cs typeface="Arial"/>
                <a:sym typeface="Arial"/>
              </a:rPr>
              <a:t>Μεγάλη ανάγκη εργατικών χεριών σε αγροτικές εργασίες</a:t>
            </a:r>
            <a:endParaRPr b="1">
              <a:latin typeface="Arial"/>
              <a:ea typeface="Arial"/>
              <a:cs typeface="Arial"/>
              <a:sym typeface="Arial"/>
            </a:endParaRPr>
          </a:p>
        </p:txBody>
      </p:sp>
      <p:sp>
        <p:nvSpPr>
          <p:cNvPr id="122" name="Google Shape;122;p2"/>
          <p:cNvSpPr txBox="1"/>
          <p:nvPr>
            <p:ph idx="1" type="body"/>
          </p:nvPr>
        </p:nvSpPr>
        <p:spPr>
          <a:xfrm>
            <a:off x="347425" y="1861031"/>
            <a:ext cx="2837400" cy="125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600"/>
              <a:buNone/>
            </a:pPr>
            <a:r>
              <a:rPr lang="en">
                <a:latin typeface="Arial"/>
                <a:ea typeface="Arial"/>
                <a:cs typeface="Arial"/>
                <a:sym typeface="Arial"/>
              </a:rPr>
              <a:t>To farm employee φέρνει σε επικοινωνία τους αγρότες με τους ανθρώπους που θέλουν και είναι διαθέσιμοι να εργαστούν. Έρχεται και καλύπτει ένα σημαντικό κενό στη διαδικασία αναζήτησης και εύρεσης εργατών και δεν απαιτεί ιδιαίτερες ψηφιακές ικανότητες.</a:t>
            </a:r>
            <a:endParaRPr>
              <a:latin typeface="Arial"/>
              <a:ea typeface="Arial"/>
              <a:cs typeface="Arial"/>
              <a:sym typeface="Arial"/>
            </a:endParaRPr>
          </a:p>
        </p:txBody>
      </p:sp>
      <p:cxnSp>
        <p:nvCxnSpPr>
          <p:cNvPr id="123" name="Google Shape;123;p2"/>
          <p:cNvCxnSpPr/>
          <p:nvPr/>
        </p:nvCxnSpPr>
        <p:spPr>
          <a:xfrm>
            <a:off x="3435800" y="1648477"/>
            <a:ext cx="0" cy="21897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pic>
        <p:nvPicPr>
          <p:cNvPr descr="Εικόνα που περιέχει ουρανός, εξωτερικός χώρος/ύπαιθρος, χορτάρι, στίβος/τροχιά&#10;&#10;Περιγραφή που δημιουργήθηκε αυτόματα" id="124" name="Google Shape;124;p2"/>
          <p:cNvPicPr preferRelativeResize="0"/>
          <p:nvPr/>
        </p:nvPicPr>
        <p:blipFill rotWithShape="1">
          <a:blip r:embed="rId3">
            <a:alphaModFix/>
          </a:blip>
          <a:srcRect b="0" l="0" r="0" t="0"/>
          <a:stretch/>
        </p:blipFill>
        <p:spPr>
          <a:xfrm>
            <a:off x="3740112" y="1092083"/>
            <a:ext cx="4633701" cy="30891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
          <p:cNvSpPr txBox="1"/>
          <p:nvPr>
            <p:ph idx="1" type="subTitle"/>
          </p:nvPr>
        </p:nvSpPr>
        <p:spPr>
          <a:xfrm>
            <a:off x="938500" y="1769575"/>
            <a:ext cx="2871600" cy="123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latin typeface="Arial"/>
                <a:ea typeface="Arial"/>
                <a:cs typeface="Arial"/>
                <a:sym typeface="Arial"/>
              </a:rPr>
              <a:t>Web εφαρμογή στον τομέα της εύρεσης εργατών γης</a:t>
            </a:r>
            <a:endParaRPr>
              <a:latin typeface="Arial"/>
              <a:ea typeface="Arial"/>
              <a:cs typeface="Arial"/>
              <a:sym typeface="Arial"/>
            </a:endParaRPr>
          </a:p>
        </p:txBody>
      </p:sp>
      <p:sp>
        <p:nvSpPr>
          <p:cNvPr id="130" name="Google Shape;130;p3"/>
          <p:cNvSpPr txBox="1"/>
          <p:nvPr>
            <p:ph idx="2" type="body"/>
          </p:nvPr>
        </p:nvSpPr>
        <p:spPr>
          <a:xfrm>
            <a:off x="4703375" y="909600"/>
            <a:ext cx="3468900" cy="33243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lt1"/>
              </a:buClr>
              <a:buSzPts val="1400"/>
              <a:buFont typeface="Arial"/>
              <a:buChar char="●"/>
            </a:pPr>
            <a:r>
              <a:rPr lang="en">
                <a:latin typeface="Arial"/>
                <a:ea typeface="Arial"/>
                <a:cs typeface="Arial"/>
                <a:sym typeface="Arial"/>
              </a:rPr>
              <a:t>Εύρεση εργατικών χεριών σε γεωργικές καλλιέργειες από γεωργούς </a:t>
            </a:r>
            <a:endParaRPr>
              <a:latin typeface="Arial"/>
              <a:ea typeface="Arial"/>
              <a:cs typeface="Arial"/>
              <a:sym typeface="Arial"/>
            </a:endParaRPr>
          </a:p>
          <a:p>
            <a:pPr indent="0" lvl="0" marL="139700" rtl="0" algn="l">
              <a:lnSpc>
                <a:spcPct val="100000"/>
              </a:lnSpc>
              <a:spcBef>
                <a:spcPts val="0"/>
              </a:spcBef>
              <a:spcAft>
                <a:spcPts val="0"/>
              </a:spcAft>
              <a:buSzPts val="1400"/>
              <a:buNone/>
            </a:pPr>
            <a:r>
              <a:t/>
            </a:r>
            <a:endParaRPr>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
                <a:latin typeface="Arial"/>
                <a:ea typeface="Arial"/>
                <a:cs typeface="Arial"/>
                <a:sym typeface="Arial"/>
              </a:rPr>
              <a:t>Εύρεση εργασίας για ανθρώπους που ενδιαφέρονται να εργαστούν σε αγροτικές καλλιέργειες</a:t>
            </a:r>
            <a:endParaRPr>
              <a:latin typeface="Arial"/>
              <a:ea typeface="Arial"/>
              <a:cs typeface="Arial"/>
              <a:sym typeface="Arial"/>
            </a:endParaRPr>
          </a:p>
          <a:p>
            <a:pPr indent="-317500" lvl="0" marL="457200" rtl="0" algn="l">
              <a:lnSpc>
                <a:spcPct val="100000"/>
              </a:lnSpc>
              <a:spcBef>
                <a:spcPts val="1000"/>
              </a:spcBef>
              <a:spcAft>
                <a:spcPts val="0"/>
              </a:spcAft>
              <a:buClr>
                <a:schemeClr val="lt1"/>
              </a:buClr>
              <a:buSzPts val="1400"/>
              <a:buFont typeface="Arial"/>
              <a:buChar char="●"/>
            </a:pPr>
            <a:r>
              <a:rPr lang="en">
                <a:solidFill>
                  <a:schemeClr val="lt1"/>
                </a:solidFill>
                <a:latin typeface="Arial"/>
                <a:ea typeface="Arial"/>
                <a:cs typeface="Arial"/>
                <a:sym typeface="Arial"/>
              </a:rPr>
              <a:t>Ασφαλής επικοινωνία μεταξύ γεωργού και εργάτη</a:t>
            </a:r>
            <a:endParaRPr>
              <a:latin typeface="Arial"/>
              <a:ea typeface="Arial"/>
              <a:cs typeface="Arial"/>
              <a:sym typeface="Arial"/>
            </a:endParaRPr>
          </a:p>
          <a:p>
            <a:pPr indent="-317500" lvl="0" marL="457200" rtl="0" algn="l">
              <a:lnSpc>
                <a:spcPct val="100000"/>
              </a:lnSpc>
              <a:spcBef>
                <a:spcPts val="1000"/>
              </a:spcBef>
              <a:spcAft>
                <a:spcPts val="0"/>
              </a:spcAft>
              <a:buClr>
                <a:schemeClr val="lt1"/>
              </a:buClr>
              <a:buSzPts val="1400"/>
              <a:buFont typeface="Arial"/>
              <a:buChar char="●"/>
            </a:pPr>
            <a:r>
              <a:rPr lang="en">
                <a:latin typeface="Arial"/>
                <a:ea typeface="Arial"/>
                <a:cs typeface="Arial"/>
                <a:sym typeface="Arial"/>
              </a:rPr>
              <a:t>Άμεση διάδοση προσφοράς θέσης εργασίας</a:t>
            </a:r>
            <a:endParaRPr>
              <a:latin typeface="Arial"/>
              <a:ea typeface="Arial"/>
              <a:cs typeface="Arial"/>
              <a:sym typeface="Arial"/>
            </a:endParaRPr>
          </a:p>
        </p:txBody>
      </p:sp>
      <p:sp>
        <p:nvSpPr>
          <p:cNvPr id="131" name="Google Shape;131;p3"/>
          <p:cNvSpPr txBox="1"/>
          <p:nvPr>
            <p:ph type="title"/>
          </p:nvPr>
        </p:nvSpPr>
        <p:spPr>
          <a:xfrm>
            <a:off x="938500" y="445025"/>
            <a:ext cx="32238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FARM EMPLOYEE</a:t>
            </a:r>
            <a:endParaRPr/>
          </a:p>
        </p:txBody>
      </p:sp>
      <p:cxnSp>
        <p:nvCxnSpPr>
          <p:cNvPr id="132" name="Google Shape;132;p3"/>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4"/>
          <p:cNvSpPr txBox="1"/>
          <p:nvPr>
            <p:ph type="title"/>
          </p:nvPr>
        </p:nvSpPr>
        <p:spPr>
          <a:xfrm>
            <a:off x="403675" y="445025"/>
            <a:ext cx="6109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latin typeface="Arial"/>
                <a:ea typeface="Arial"/>
                <a:cs typeface="Arial"/>
                <a:sym typeface="Arial"/>
              </a:rPr>
              <a:t>Τ</a:t>
            </a:r>
            <a:r>
              <a:rPr b="1" lang="en">
                <a:latin typeface="Arial"/>
                <a:ea typeface="Arial"/>
                <a:cs typeface="Arial"/>
                <a:sym typeface="Arial"/>
              </a:rPr>
              <a:t>εχνολογίες </a:t>
            </a:r>
            <a:r>
              <a:rPr b="1" lang="en">
                <a:latin typeface="Arial"/>
                <a:ea typeface="Arial"/>
                <a:cs typeface="Arial"/>
                <a:sym typeface="Arial"/>
              </a:rPr>
              <a:t>Ανάπτυξης Εφαρμογής</a:t>
            </a:r>
            <a:endParaRPr b="1">
              <a:latin typeface="Arial"/>
              <a:ea typeface="Arial"/>
              <a:cs typeface="Arial"/>
              <a:sym typeface="Arial"/>
            </a:endParaRPr>
          </a:p>
        </p:txBody>
      </p:sp>
      <p:sp>
        <p:nvSpPr>
          <p:cNvPr id="138" name="Google Shape;138;p4"/>
          <p:cNvSpPr txBox="1"/>
          <p:nvPr>
            <p:ph idx="2" type="body"/>
          </p:nvPr>
        </p:nvSpPr>
        <p:spPr>
          <a:xfrm>
            <a:off x="615100" y="2040600"/>
            <a:ext cx="3258900" cy="2782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000"/>
              </a:spcBef>
              <a:spcAft>
                <a:spcPts val="0"/>
              </a:spcAft>
              <a:buSzPts val="1400"/>
              <a:buFont typeface="Arial"/>
              <a:buChar char="●"/>
            </a:pPr>
            <a:r>
              <a:rPr lang="en" u="sng">
                <a:solidFill>
                  <a:schemeClr val="hlink"/>
                </a:solidFill>
                <a:latin typeface="Arial"/>
                <a:ea typeface="Arial"/>
                <a:cs typeface="Arial"/>
                <a:sym typeface="Arial"/>
                <a:hlinkClick r:id="rId3"/>
              </a:rPr>
              <a:t>Next.js</a:t>
            </a:r>
            <a:endParaRPr>
              <a:latin typeface="Arial"/>
              <a:ea typeface="Arial"/>
              <a:cs typeface="Arial"/>
              <a:sym typeface="Arial"/>
            </a:endParaRPr>
          </a:p>
          <a:p>
            <a:pPr indent="-317500" lvl="0" marL="457200" rtl="0" algn="l">
              <a:lnSpc>
                <a:spcPct val="100000"/>
              </a:lnSpc>
              <a:spcBef>
                <a:spcPts val="1000"/>
              </a:spcBef>
              <a:spcAft>
                <a:spcPts val="0"/>
              </a:spcAft>
              <a:buSzPts val="1400"/>
              <a:buFont typeface="Arial"/>
              <a:buChar char="●"/>
            </a:pPr>
            <a:r>
              <a:rPr lang="en" u="sng">
                <a:solidFill>
                  <a:schemeClr val="hlink"/>
                </a:solidFill>
                <a:latin typeface="Arial"/>
                <a:ea typeface="Arial"/>
                <a:cs typeface="Arial"/>
                <a:sym typeface="Arial"/>
                <a:hlinkClick r:id="rId4"/>
              </a:rPr>
              <a:t>React Query</a:t>
            </a:r>
            <a:endParaRPr>
              <a:latin typeface="Arial"/>
              <a:ea typeface="Arial"/>
              <a:cs typeface="Arial"/>
              <a:sym typeface="Arial"/>
            </a:endParaRPr>
          </a:p>
          <a:p>
            <a:pPr indent="-317500" lvl="0" marL="457200" rtl="0" algn="l">
              <a:lnSpc>
                <a:spcPct val="100000"/>
              </a:lnSpc>
              <a:spcBef>
                <a:spcPts val="1000"/>
              </a:spcBef>
              <a:spcAft>
                <a:spcPts val="0"/>
              </a:spcAft>
              <a:buSzPts val="1400"/>
              <a:buFont typeface="Arial"/>
              <a:buChar char="●"/>
            </a:pPr>
            <a:r>
              <a:rPr lang="en" u="sng">
                <a:solidFill>
                  <a:schemeClr val="hlink"/>
                </a:solidFill>
                <a:latin typeface="Arial"/>
                <a:ea typeface="Arial"/>
                <a:cs typeface="Arial"/>
                <a:sym typeface="Arial"/>
                <a:hlinkClick r:id="rId5"/>
              </a:rPr>
              <a:t>Recoil</a:t>
            </a:r>
            <a:endParaRPr>
              <a:latin typeface="Arial"/>
              <a:ea typeface="Arial"/>
              <a:cs typeface="Arial"/>
              <a:sym typeface="Arial"/>
            </a:endParaRPr>
          </a:p>
          <a:p>
            <a:pPr indent="-317500" lvl="0" marL="457200" rtl="0" algn="l">
              <a:lnSpc>
                <a:spcPct val="100000"/>
              </a:lnSpc>
              <a:spcBef>
                <a:spcPts val="1000"/>
              </a:spcBef>
              <a:spcAft>
                <a:spcPts val="0"/>
              </a:spcAft>
              <a:buSzPts val="1400"/>
              <a:buFont typeface="Arial"/>
              <a:buChar char="●"/>
            </a:pPr>
            <a:r>
              <a:rPr lang="en" u="sng">
                <a:solidFill>
                  <a:schemeClr val="hlink"/>
                </a:solidFill>
                <a:latin typeface="Arial"/>
                <a:ea typeface="Arial"/>
                <a:cs typeface="Arial"/>
                <a:sym typeface="Arial"/>
                <a:hlinkClick r:id="rId6"/>
              </a:rPr>
              <a:t>Tailwind Css</a:t>
            </a:r>
            <a:endParaRPr>
              <a:latin typeface="Arial"/>
              <a:ea typeface="Arial"/>
              <a:cs typeface="Arial"/>
              <a:sym typeface="Arial"/>
            </a:endParaRPr>
          </a:p>
          <a:p>
            <a:pPr indent="-317500" lvl="0" marL="457200" rtl="0" algn="l">
              <a:lnSpc>
                <a:spcPct val="100000"/>
              </a:lnSpc>
              <a:spcBef>
                <a:spcPts val="1000"/>
              </a:spcBef>
              <a:spcAft>
                <a:spcPts val="0"/>
              </a:spcAft>
              <a:buSzPts val="1400"/>
              <a:buFont typeface="Arial"/>
              <a:buChar char="●"/>
            </a:pPr>
            <a:r>
              <a:rPr lang="en" u="sng">
                <a:solidFill>
                  <a:schemeClr val="hlink"/>
                </a:solidFill>
                <a:latin typeface="Arial"/>
                <a:ea typeface="Arial"/>
                <a:cs typeface="Arial"/>
                <a:sym typeface="Arial"/>
                <a:hlinkClick r:id="rId7"/>
              </a:rPr>
              <a:t>.NET</a:t>
            </a:r>
            <a:endParaRPr>
              <a:latin typeface="Arial"/>
              <a:ea typeface="Arial"/>
              <a:cs typeface="Arial"/>
              <a:sym typeface="Arial"/>
            </a:endParaRPr>
          </a:p>
          <a:p>
            <a:pPr indent="-317500" lvl="0" marL="457200" rtl="0" algn="l">
              <a:lnSpc>
                <a:spcPct val="100000"/>
              </a:lnSpc>
              <a:spcBef>
                <a:spcPts val="1000"/>
              </a:spcBef>
              <a:spcAft>
                <a:spcPts val="0"/>
              </a:spcAft>
              <a:buSzPts val="1400"/>
              <a:buFont typeface="Arial"/>
              <a:buChar char="●"/>
            </a:pPr>
            <a:r>
              <a:rPr lang="en" u="sng">
                <a:solidFill>
                  <a:schemeClr val="hlink"/>
                </a:solidFill>
                <a:latin typeface="Arial"/>
                <a:ea typeface="Arial"/>
                <a:cs typeface="Arial"/>
                <a:sym typeface="Arial"/>
                <a:hlinkClick r:id="rId8"/>
              </a:rPr>
              <a:t>Entity-Framework MySQL</a:t>
            </a:r>
            <a:endParaRPr>
              <a:latin typeface="Arial"/>
              <a:ea typeface="Arial"/>
              <a:cs typeface="Arial"/>
              <a:sym typeface="Arial"/>
            </a:endParaRPr>
          </a:p>
          <a:p>
            <a:pPr indent="0" lvl="0" marL="457200" rtl="0" algn="l">
              <a:lnSpc>
                <a:spcPct val="100000"/>
              </a:lnSpc>
              <a:spcBef>
                <a:spcPts val="1000"/>
              </a:spcBef>
              <a:spcAft>
                <a:spcPts val="0"/>
              </a:spcAft>
              <a:buNone/>
            </a:pPr>
            <a:r>
              <a:t/>
            </a:r>
            <a:endParaRPr>
              <a:latin typeface="Arial"/>
              <a:ea typeface="Arial"/>
              <a:cs typeface="Arial"/>
              <a:sym typeface="Arial"/>
            </a:endParaRPr>
          </a:p>
          <a:p>
            <a:pPr indent="0" lvl="0" marL="457200" rtl="0" algn="l">
              <a:lnSpc>
                <a:spcPct val="100000"/>
              </a:lnSpc>
              <a:spcBef>
                <a:spcPts val="1000"/>
              </a:spcBef>
              <a:spcAft>
                <a:spcPts val="1000"/>
              </a:spcAft>
              <a:buNone/>
            </a:pPr>
            <a:r>
              <a:t/>
            </a:r>
            <a:endParaRPr>
              <a:latin typeface="Arial"/>
              <a:ea typeface="Arial"/>
              <a:cs typeface="Arial"/>
              <a:sym typeface="Arial"/>
            </a:endParaRPr>
          </a:p>
        </p:txBody>
      </p:sp>
      <p:sp>
        <p:nvSpPr>
          <p:cNvPr id="139" name="Google Shape;139;p4"/>
          <p:cNvSpPr txBox="1"/>
          <p:nvPr>
            <p:ph idx="4" type="title"/>
          </p:nvPr>
        </p:nvSpPr>
        <p:spPr>
          <a:xfrm>
            <a:off x="768501" y="1197700"/>
            <a:ext cx="3258900" cy="548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b="1" lang="en">
                <a:latin typeface="Arial"/>
                <a:ea typeface="Arial"/>
                <a:cs typeface="Arial"/>
                <a:sym typeface="Arial"/>
              </a:rPr>
              <a:t>Programming Languages</a:t>
            </a:r>
            <a:endParaRPr b="1">
              <a:latin typeface="Arial"/>
              <a:ea typeface="Arial"/>
              <a:cs typeface="Arial"/>
              <a:sym typeface="Arial"/>
            </a:endParaRPr>
          </a:p>
        </p:txBody>
      </p:sp>
      <p:cxnSp>
        <p:nvCxnSpPr>
          <p:cNvPr id="140" name="Google Shape;140;p4"/>
          <p:cNvCxnSpPr/>
          <p:nvPr/>
        </p:nvCxnSpPr>
        <p:spPr>
          <a:xfrm>
            <a:off x="472550" y="445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141" name="Google Shape;141;p4"/>
          <p:cNvSpPr txBox="1"/>
          <p:nvPr>
            <p:ph idx="2" type="body"/>
          </p:nvPr>
        </p:nvSpPr>
        <p:spPr>
          <a:xfrm>
            <a:off x="4066400" y="1988625"/>
            <a:ext cx="4046100" cy="29775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000"/>
              </a:spcBef>
              <a:spcAft>
                <a:spcPts val="0"/>
              </a:spcAft>
              <a:buSzPts val="1400"/>
              <a:buFont typeface="Arial"/>
              <a:buChar char="●"/>
            </a:pPr>
            <a:r>
              <a:rPr lang="en" u="sng">
                <a:solidFill>
                  <a:schemeClr val="hlink"/>
                </a:solidFill>
                <a:latin typeface="Arial"/>
                <a:ea typeface="Arial"/>
                <a:cs typeface="Arial"/>
                <a:sym typeface="Arial"/>
                <a:hlinkClick r:id="rId9"/>
              </a:rPr>
              <a:t>Figma</a:t>
            </a:r>
            <a:r>
              <a:rPr lang="en">
                <a:latin typeface="Arial"/>
                <a:ea typeface="Arial"/>
                <a:cs typeface="Arial"/>
                <a:sym typeface="Arial"/>
              </a:rPr>
              <a:t> UI/UX</a:t>
            </a:r>
            <a:endParaRPr>
              <a:latin typeface="Arial"/>
              <a:ea typeface="Arial"/>
              <a:cs typeface="Arial"/>
              <a:sym typeface="Arial"/>
            </a:endParaRPr>
          </a:p>
          <a:p>
            <a:pPr indent="-317500" lvl="0" marL="457200" rtl="0" algn="l">
              <a:lnSpc>
                <a:spcPct val="100000"/>
              </a:lnSpc>
              <a:spcBef>
                <a:spcPts val="1000"/>
              </a:spcBef>
              <a:spcAft>
                <a:spcPts val="0"/>
              </a:spcAft>
              <a:buSzPts val="1400"/>
              <a:buFont typeface="Arial"/>
              <a:buChar char="●"/>
            </a:pPr>
            <a:r>
              <a:rPr lang="en" u="sng">
                <a:solidFill>
                  <a:schemeClr val="hlink"/>
                </a:solidFill>
                <a:latin typeface="Arial"/>
                <a:ea typeface="Arial"/>
                <a:cs typeface="Arial"/>
                <a:sym typeface="Arial"/>
                <a:hlinkClick r:id="rId10"/>
              </a:rPr>
              <a:t>Visual Studio Code</a:t>
            </a:r>
            <a:endParaRPr>
              <a:latin typeface="Arial"/>
              <a:ea typeface="Arial"/>
              <a:cs typeface="Arial"/>
              <a:sym typeface="Arial"/>
            </a:endParaRPr>
          </a:p>
          <a:p>
            <a:pPr indent="-317500" lvl="0" marL="457200" rtl="0" algn="l">
              <a:lnSpc>
                <a:spcPct val="100000"/>
              </a:lnSpc>
              <a:spcBef>
                <a:spcPts val="1000"/>
              </a:spcBef>
              <a:spcAft>
                <a:spcPts val="0"/>
              </a:spcAft>
              <a:buSzPts val="1400"/>
              <a:buFont typeface="Arial"/>
              <a:buChar char="●"/>
            </a:pPr>
            <a:r>
              <a:rPr lang="en" u="sng">
                <a:solidFill>
                  <a:schemeClr val="hlink"/>
                </a:solidFill>
                <a:latin typeface="Arial"/>
                <a:ea typeface="Arial"/>
                <a:cs typeface="Arial"/>
                <a:sym typeface="Arial"/>
                <a:hlinkClick r:id="rId11"/>
              </a:rPr>
              <a:t>XAMPP</a:t>
            </a:r>
            <a:r>
              <a:rPr lang="en">
                <a:latin typeface="Arial"/>
                <a:ea typeface="Arial"/>
                <a:cs typeface="Arial"/>
                <a:sym typeface="Arial"/>
              </a:rPr>
              <a:t> (Apache + MariaDB)</a:t>
            </a:r>
            <a:endParaRPr>
              <a:latin typeface="Arial"/>
              <a:ea typeface="Arial"/>
              <a:cs typeface="Arial"/>
              <a:sym typeface="Arial"/>
            </a:endParaRPr>
          </a:p>
          <a:p>
            <a:pPr indent="-317500" lvl="0" marL="457200" rtl="0" algn="l">
              <a:lnSpc>
                <a:spcPct val="100000"/>
              </a:lnSpc>
              <a:spcBef>
                <a:spcPts val="1000"/>
              </a:spcBef>
              <a:spcAft>
                <a:spcPts val="0"/>
              </a:spcAft>
              <a:buSzPts val="1400"/>
              <a:buFont typeface="Arial"/>
              <a:buChar char="●"/>
            </a:pPr>
            <a:r>
              <a:rPr lang="en" u="sng">
                <a:solidFill>
                  <a:schemeClr val="hlink"/>
                </a:solidFill>
                <a:latin typeface="Arial"/>
                <a:ea typeface="Arial"/>
                <a:cs typeface="Arial"/>
                <a:sym typeface="Arial"/>
                <a:hlinkClick r:id="rId12"/>
              </a:rPr>
              <a:t>Git</a:t>
            </a:r>
            <a:endParaRPr>
              <a:latin typeface="Arial"/>
              <a:ea typeface="Arial"/>
              <a:cs typeface="Arial"/>
              <a:sym typeface="Arial"/>
            </a:endParaRPr>
          </a:p>
          <a:p>
            <a:pPr indent="-317500" lvl="0" marL="457200" rtl="0" algn="l">
              <a:lnSpc>
                <a:spcPct val="100000"/>
              </a:lnSpc>
              <a:spcBef>
                <a:spcPts val="1000"/>
              </a:spcBef>
              <a:spcAft>
                <a:spcPts val="0"/>
              </a:spcAft>
              <a:buSzPts val="1400"/>
              <a:buFont typeface="Arial"/>
              <a:buChar char="●"/>
            </a:pPr>
            <a:r>
              <a:rPr lang="en" u="sng">
                <a:solidFill>
                  <a:schemeClr val="hlink"/>
                </a:solidFill>
                <a:latin typeface="Arial"/>
                <a:ea typeface="Arial"/>
                <a:cs typeface="Arial"/>
                <a:sym typeface="Arial"/>
                <a:hlinkClick r:id="rId13"/>
              </a:rPr>
              <a:t>GitHub</a:t>
            </a:r>
            <a:endParaRPr>
              <a:latin typeface="Arial"/>
              <a:ea typeface="Arial"/>
              <a:cs typeface="Arial"/>
              <a:sym typeface="Arial"/>
            </a:endParaRPr>
          </a:p>
          <a:p>
            <a:pPr indent="-317500" lvl="0" marL="457200" rtl="0" algn="l">
              <a:lnSpc>
                <a:spcPct val="100000"/>
              </a:lnSpc>
              <a:spcBef>
                <a:spcPts val="1000"/>
              </a:spcBef>
              <a:spcAft>
                <a:spcPts val="0"/>
              </a:spcAft>
              <a:buSzPts val="1400"/>
              <a:buFont typeface="Arial"/>
              <a:buChar char="●"/>
            </a:pPr>
            <a:r>
              <a:rPr lang="en" u="sng">
                <a:solidFill>
                  <a:schemeClr val="hlink"/>
                </a:solidFill>
                <a:latin typeface="Arial"/>
                <a:ea typeface="Arial"/>
                <a:cs typeface="Arial"/>
                <a:sym typeface="Arial"/>
                <a:hlinkClick r:id="rId14"/>
              </a:rPr>
              <a:t>Swagger Api Documentation</a:t>
            </a:r>
            <a:endParaRPr>
              <a:latin typeface="Arial"/>
              <a:ea typeface="Arial"/>
              <a:cs typeface="Arial"/>
              <a:sym typeface="Arial"/>
            </a:endParaRPr>
          </a:p>
          <a:p>
            <a:pPr indent="-317500" lvl="0" marL="457200" rtl="0" algn="l">
              <a:lnSpc>
                <a:spcPct val="100000"/>
              </a:lnSpc>
              <a:spcBef>
                <a:spcPts val="1000"/>
              </a:spcBef>
              <a:spcAft>
                <a:spcPts val="0"/>
              </a:spcAft>
              <a:buSzPts val="1400"/>
              <a:buFont typeface="Arial"/>
              <a:buChar char="●"/>
            </a:pPr>
            <a:r>
              <a:rPr lang="en" u="sng">
                <a:solidFill>
                  <a:schemeClr val="hlink"/>
                </a:solidFill>
                <a:latin typeface="Arial"/>
                <a:ea typeface="Arial"/>
                <a:cs typeface="Arial"/>
                <a:sym typeface="Arial"/>
                <a:hlinkClick r:id="rId15"/>
              </a:rPr>
              <a:t>Docker</a:t>
            </a:r>
            <a:endParaRPr>
              <a:latin typeface="Arial"/>
              <a:ea typeface="Arial"/>
              <a:cs typeface="Arial"/>
              <a:sym typeface="Arial"/>
            </a:endParaRPr>
          </a:p>
          <a:p>
            <a:pPr indent="0" lvl="0" marL="457200" rtl="0" algn="l">
              <a:lnSpc>
                <a:spcPct val="100000"/>
              </a:lnSpc>
              <a:spcBef>
                <a:spcPts val="1000"/>
              </a:spcBef>
              <a:spcAft>
                <a:spcPts val="0"/>
              </a:spcAft>
              <a:buNone/>
            </a:pPr>
            <a:r>
              <a:t/>
            </a:r>
            <a:endParaRPr>
              <a:latin typeface="Arial"/>
              <a:ea typeface="Arial"/>
              <a:cs typeface="Arial"/>
              <a:sym typeface="Arial"/>
            </a:endParaRPr>
          </a:p>
          <a:p>
            <a:pPr indent="0" lvl="0" marL="457200" rtl="0" algn="l">
              <a:lnSpc>
                <a:spcPct val="100000"/>
              </a:lnSpc>
              <a:spcBef>
                <a:spcPts val="1000"/>
              </a:spcBef>
              <a:spcAft>
                <a:spcPts val="1000"/>
              </a:spcAft>
              <a:buNone/>
            </a:pPr>
            <a:r>
              <a:t/>
            </a:r>
            <a:endParaRPr>
              <a:latin typeface="Arial"/>
              <a:ea typeface="Arial"/>
              <a:cs typeface="Arial"/>
              <a:sym typeface="Arial"/>
            </a:endParaRPr>
          </a:p>
        </p:txBody>
      </p:sp>
      <p:sp>
        <p:nvSpPr>
          <p:cNvPr id="142" name="Google Shape;142;p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https://www.figma.com/</a:t>
            </a:r>
            <a:endParaRPr/>
          </a:p>
        </p:txBody>
      </p:sp>
      <p:sp>
        <p:nvSpPr>
          <p:cNvPr id="143" name="Google Shape;143;p4"/>
          <p:cNvSpPr txBox="1"/>
          <p:nvPr>
            <p:ph idx="4" type="title"/>
          </p:nvPr>
        </p:nvSpPr>
        <p:spPr>
          <a:xfrm>
            <a:off x="4386176" y="1197700"/>
            <a:ext cx="3258900" cy="548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b="1" lang="en">
                <a:latin typeface="Arial"/>
                <a:ea typeface="Arial"/>
                <a:cs typeface="Arial"/>
                <a:sym typeface="Arial"/>
              </a:rPr>
              <a:t>Tools</a:t>
            </a:r>
            <a:endParaRPr b="1">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1e1e9506c90_0_10"/>
          <p:cNvSpPr txBox="1"/>
          <p:nvPr>
            <p:ph type="title"/>
          </p:nvPr>
        </p:nvSpPr>
        <p:spPr>
          <a:xfrm>
            <a:off x="403675" y="445025"/>
            <a:ext cx="6109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latin typeface="Arial"/>
                <a:ea typeface="Arial"/>
                <a:cs typeface="Arial"/>
                <a:sym typeface="Arial"/>
              </a:rPr>
              <a:t>Τεχνολογίες Ανάπτυξης Εφαρμογής</a:t>
            </a:r>
            <a:endParaRPr b="1">
              <a:latin typeface="Arial"/>
              <a:ea typeface="Arial"/>
              <a:cs typeface="Arial"/>
              <a:sym typeface="Arial"/>
            </a:endParaRPr>
          </a:p>
        </p:txBody>
      </p:sp>
      <p:sp>
        <p:nvSpPr>
          <p:cNvPr id="149" name="Google Shape;149;g1e1e9506c90_0_10"/>
          <p:cNvSpPr txBox="1"/>
          <p:nvPr>
            <p:ph idx="2" type="body"/>
          </p:nvPr>
        </p:nvSpPr>
        <p:spPr>
          <a:xfrm>
            <a:off x="615100" y="2040600"/>
            <a:ext cx="3258900" cy="2782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000"/>
              </a:spcBef>
              <a:spcAft>
                <a:spcPts val="0"/>
              </a:spcAft>
              <a:buSzPts val="1400"/>
              <a:buFont typeface="Arial"/>
              <a:buChar char="●"/>
            </a:pPr>
            <a:r>
              <a:rPr lang="en">
                <a:latin typeface="Arial"/>
                <a:ea typeface="Arial"/>
                <a:cs typeface="Arial"/>
                <a:sym typeface="Arial"/>
              </a:rPr>
              <a:t>Ubuntu Server 22.04</a:t>
            </a:r>
            <a:endParaRPr>
              <a:latin typeface="Arial"/>
              <a:ea typeface="Arial"/>
              <a:cs typeface="Arial"/>
              <a:sym typeface="Arial"/>
            </a:endParaRPr>
          </a:p>
          <a:p>
            <a:pPr indent="-317500" lvl="0" marL="457200" rtl="0" algn="l">
              <a:lnSpc>
                <a:spcPct val="100000"/>
              </a:lnSpc>
              <a:spcBef>
                <a:spcPts val="1000"/>
              </a:spcBef>
              <a:spcAft>
                <a:spcPts val="0"/>
              </a:spcAft>
              <a:buSzPts val="1400"/>
              <a:buFont typeface="Arial"/>
              <a:buChar char="●"/>
            </a:pPr>
            <a:r>
              <a:rPr lang="en">
                <a:latin typeface="Arial"/>
                <a:ea typeface="Arial"/>
                <a:cs typeface="Arial"/>
                <a:sym typeface="Arial"/>
              </a:rPr>
              <a:t>Nginx reverse proxy server</a:t>
            </a:r>
            <a:endParaRPr>
              <a:latin typeface="Arial"/>
              <a:ea typeface="Arial"/>
              <a:cs typeface="Arial"/>
              <a:sym typeface="Arial"/>
            </a:endParaRPr>
          </a:p>
          <a:p>
            <a:pPr indent="-317500" lvl="0" marL="457200" rtl="0" algn="l">
              <a:lnSpc>
                <a:spcPct val="100000"/>
              </a:lnSpc>
              <a:spcBef>
                <a:spcPts val="1000"/>
              </a:spcBef>
              <a:spcAft>
                <a:spcPts val="0"/>
              </a:spcAft>
              <a:buSzPts val="1400"/>
              <a:buFont typeface="Arial"/>
              <a:buChar char="●"/>
            </a:pPr>
            <a:r>
              <a:rPr lang="en">
                <a:latin typeface="Arial"/>
                <a:ea typeface="Arial"/>
                <a:cs typeface="Arial"/>
                <a:sym typeface="Arial"/>
              </a:rPr>
              <a:t>Node.js LTS</a:t>
            </a:r>
            <a:endParaRPr>
              <a:latin typeface="Arial"/>
              <a:ea typeface="Arial"/>
              <a:cs typeface="Arial"/>
              <a:sym typeface="Arial"/>
            </a:endParaRPr>
          </a:p>
          <a:p>
            <a:pPr indent="-317500" lvl="0" marL="457200" rtl="0" algn="l">
              <a:lnSpc>
                <a:spcPct val="100000"/>
              </a:lnSpc>
              <a:spcBef>
                <a:spcPts val="1000"/>
              </a:spcBef>
              <a:spcAft>
                <a:spcPts val="0"/>
              </a:spcAft>
              <a:buSzPts val="1400"/>
              <a:buFont typeface="Arial"/>
              <a:buChar char="●"/>
            </a:pPr>
            <a:r>
              <a:rPr lang="en">
                <a:latin typeface="Arial"/>
                <a:ea typeface="Arial"/>
                <a:cs typeface="Arial"/>
                <a:sym typeface="Arial"/>
              </a:rPr>
              <a:t>.NET runtime 6 LTS</a:t>
            </a:r>
            <a:endParaRPr>
              <a:latin typeface="Arial"/>
              <a:ea typeface="Arial"/>
              <a:cs typeface="Arial"/>
              <a:sym typeface="Arial"/>
            </a:endParaRPr>
          </a:p>
          <a:p>
            <a:pPr indent="-317500" lvl="0" marL="457200" rtl="0" algn="l">
              <a:lnSpc>
                <a:spcPct val="100000"/>
              </a:lnSpc>
              <a:spcBef>
                <a:spcPts val="1000"/>
              </a:spcBef>
              <a:spcAft>
                <a:spcPts val="0"/>
              </a:spcAft>
              <a:buSzPts val="1400"/>
              <a:buFont typeface="Arial"/>
              <a:buChar char="●"/>
            </a:pPr>
            <a:r>
              <a:rPr lang="en">
                <a:latin typeface="Arial"/>
                <a:ea typeface="Arial"/>
                <a:cs typeface="Arial"/>
                <a:sym typeface="Arial"/>
              </a:rPr>
              <a:t>MySQL server LTS</a:t>
            </a:r>
            <a:endParaRPr>
              <a:latin typeface="Arial"/>
              <a:ea typeface="Arial"/>
              <a:cs typeface="Arial"/>
              <a:sym typeface="Arial"/>
            </a:endParaRPr>
          </a:p>
          <a:p>
            <a:pPr indent="-317500" lvl="0" marL="457200" rtl="0" algn="l">
              <a:lnSpc>
                <a:spcPct val="100000"/>
              </a:lnSpc>
              <a:spcBef>
                <a:spcPts val="1000"/>
              </a:spcBef>
              <a:spcAft>
                <a:spcPts val="0"/>
              </a:spcAft>
              <a:buSzPts val="1400"/>
              <a:buFont typeface="Arial"/>
              <a:buChar char="●"/>
            </a:pPr>
            <a:r>
              <a:rPr lang="en">
                <a:latin typeface="Arial"/>
                <a:ea typeface="Arial"/>
                <a:cs typeface="Arial"/>
                <a:sym typeface="Arial"/>
              </a:rPr>
              <a:t>Configure firewall on ubuntu using UFW </a:t>
            </a:r>
            <a:endParaRPr>
              <a:latin typeface="Arial"/>
              <a:ea typeface="Arial"/>
              <a:cs typeface="Arial"/>
              <a:sym typeface="Arial"/>
            </a:endParaRPr>
          </a:p>
          <a:p>
            <a:pPr indent="-317500" lvl="0" marL="457200" rtl="0" algn="l">
              <a:lnSpc>
                <a:spcPct val="100000"/>
              </a:lnSpc>
              <a:spcBef>
                <a:spcPts val="1000"/>
              </a:spcBef>
              <a:spcAft>
                <a:spcPts val="0"/>
              </a:spcAft>
              <a:buSzPts val="1400"/>
              <a:buFont typeface="Arial"/>
              <a:buChar char="●"/>
            </a:pPr>
            <a:r>
              <a:rPr lang="en">
                <a:latin typeface="Arial"/>
                <a:ea typeface="Arial"/>
                <a:cs typeface="Arial"/>
                <a:sym typeface="Arial"/>
              </a:rPr>
              <a:t>Logging with Kibana</a:t>
            </a:r>
            <a:endParaRPr>
              <a:latin typeface="Arial"/>
              <a:ea typeface="Arial"/>
              <a:cs typeface="Arial"/>
              <a:sym typeface="Arial"/>
            </a:endParaRPr>
          </a:p>
          <a:p>
            <a:pPr indent="0" lvl="0" marL="457200" rtl="0" algn="l">
              <a:lnSpc>
                <a:spcPct val="100000"/>
              </a:lnSpc>
              <a:spcBef>
                <a:spcPts val="1000"/>
              </a:spcBef>
              <a:spcAft>
                <a:spcPts val="0"/>
              </a:spcAft>
              <a:buNone/>
            </a:pPr>
            <a:r>
              <a:t/>
            </a:r>
            <a:endParaRPr>
              <a:latin typeface="Arial"/>
              <a:ea typeface="Arial"/>
              <a:cs typeface="Arial"/>
              <a:sym typeface="Arial"/>
            </a:endParaRPr>
          </a:p>
          <a:p>
            <a:pPr indent="0" lvl="0" marL="457200" rtl="0" algn="l">
              <a:lnSpc>
                <a:spcPct val="100000"/>
              </a:lnSpc>
              <a:spcBef>
                <a:spcPts val="1000"/>
              </a:spcBef>
              <a:spcAft>
                <a:spcPts val="1000"/>
              </a:spcAft>
              <a:buNone/>
            </a:pPr>
            <a:r>
              <a:t/>
            </a:r>
            <a:endParaRPr>
              <a:latin typeface="Arial"/>
              <a:ea typeface="Arial"/>
              <a:cs typeface="Arial"/>
              <a:sym typeface="Arial"/>
            </a:endParaRPr>
          </a:p>
        </p:txBody>
      </p:sp>
      <p:sp>
        <p:nvSpPr>
          <p:cNvPr id="150" name="Google Shape;150;g1e1e9506c90_0_10"/>
          <p:cNvSpPr txBox="1"/>
          <p:nvPr>
            <p:ph idx="4" type="title"/>
          </p:nvPr>
        </p:nvSpPr>
        <p:spPr>
          <a:xfrm>
            <a:off x="768501" y="1197700"/>
            <a:ext cx="3258900" cy="548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b="1" lang="en">
                <a:latin typeface="Arial"/>
                <a:ea typeface="Arial"/>
                <a:cs typeface="Arial"/>
                <a:sym typeface="Arial"/>
              </a:rPr>
              <a:t>Web Server</a:t>
            </a:r>
            <a:endParaRPr b="1">
              <a:latin typeface="Arial"/>
              <a:ea typeface="Arial"/>
              <a:cs typeface="Arial"/>
              <a:sym typeface="Arial"/>
            </a:endParaRPr>
          </a:p>
        </p:txBody>
      </p:sp>
      <p:cxnSp>
        <p:nvCxnSpPr>
          <p:cNvPr id="151" name="Google Shape;151;g1e1e9506c90_0_10"/>
          <p:cNvCxnSpPr/>
          <p:nvPr/>
        </p:nvCxnSpPr>
        <p:spPr>
          <a:xfrm>
            <a:off x="472550" y="445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0"/>
              </a:srgbClr>
            </a:outerShdw>
          </a:effectLst>
        </p:spPr>
      </p:cxnSp>
      <p:sp>
        <p:nvSpPr>
          <p:cNvPr id="152" name="Google Shape;152;g1e1e9506c90_0_10"/>
          <p:cNvSpPr txBox="1"/>
          <p:nvPr>
            <p:ph idx="2" type="body"/>
          </p:nvPr>
        </p:nvSpPr>
        <p:spPr>
          <a:xfrm>
            <a:off x="4066400" y="1988625"/>
            <a:ext cx="4046100" cy="29775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000"/>
              </a:spcBef>
              <a:spcAft>
                <a:spcPts val="0"/>
              </a:spcAft>
              <a:buSzPts val="1400"/>
              <a:buFont typeface="Arial"/>
              <a:buChar char="●"/>
            </a:pPr>
            <a:r>
              <a:rPr lang="en">
                <a:latin typeface="Arial"/>
                <a:ea typeface="Arial"/>
                <a:cs typeface="Arial"/>
                <a:sym typeface="Arial"/>
              </a:rPr>
              <a:t>Monitor/Alert system with Grafana</a:t>
            </a:r>
            <a:endParaRPr>
              <a:latin typeface="Arial"/>
              <a:ea typeface="Arial"/>
              <a:cs typeface="Arial"/>
              <a:sym typeface="Arial"/>
            </a:endParaRPr>
          </a:p>
          <a:p>
            <a:pPr indent="-317500" lvl="0" marL="457200" rtl="0" algn="l">
              <a:lnSpc>
                <a:spcPct val="100000"/>
              </a:lnSpc>
              <a:spcBef>
                <a:spcPts val="1000"/>
              </a:spcBef>
              <a:spcAft>
                <a:spcPts val="0"/>
              </a:spcAft>
              <a:buSzPts val="1400"/>
              <a:buFont typeface="Arial"/>
              <a:buChar char="●"/>
            </a:pPr>
            <a:r>
              <a:rPr lang="en">
                <a:latin typeface="Arial"/>
                <a:ea typeface="Arial"/>
                <a:cs typeface="Arial"/>
                <a:sym typeface="Arial"/>
              </a:rPr>
              <a:t>Docker Deployment</a:t>
            </a:r>
            <a:endParaRPr>
              <a:latin typeface="Arial"/>
              <a:ea typeface="Arial"/>
              <a:cs typeface="Arial"/>
              <a:sym typeface="Arial"/>
            </a:endParaRPr>
          </a:p>
          <a:p>
            <a:pPr indent="0" lvl="0" marL="457200" rtl="0" algn="l">
              <a:lnSpc>
                <a:spcPct val="100000"/>
              </a:lnSpc>
              <a:spcBef>
                <a:spcPts val="1000"/>
              </a:spcBef>
              <a:spcAft>
                <a:spcPts val="0"/>
              </a:spcAft>
              <a:buNone/>
            </a:pPr>
            <a:r>
              <a:t/>
            </a:r>
            <a:endParaRPr>
              <a:latin typeface="Arial"/>
              <a:ea typeface="Arial"/>
              <a:cs typeface="Arial"/>
              <a:sym typeface="Arial"/>
            </a:endParaRPr>
          </a:p>
          <a:p>
            <a:pPr indent="0" lvl="0" marL="457200" rtl="0" algn="l">
              <a:lnSpc>
                <a:spcPct val="100000"/>
              </a:lnSpc>
              <a:spcBef>
                <a:spcPts val="1000"/>
              </a:spcBef>
              <a:spcAft>
                <a:spcPts val="1000"/>
              </a:spcAft>
              <a:buNone/>
            </a:pPr>
            <a:r>
              <a:t/>
            </a:r>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23a311ecf62_0_2"/>
          <p:cNvSpPr txBox="1"/>
          <p:nvPr>
            <p:ph type="title"/>
          </p:nvPr>
        </p:nvSpPr>
        <p:spPr>
          <a:xfrm>
            <a:off x="403675" y="445025"/>
            <a:ext cx="6109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latin typeface="Arial"/>
                <a:ea typeface="Arial"/>
                <a:cs typeface="Arial"/>
                <a:sym typeface="Arial"/>
              </a:rPr>
              <a:t>Τεχνολογίες Ανάπτυξης Εφαρμογής</a:t>
            </a:r>
            <a:endParaRPr b="1">
              <a:latin typeface="Arial"/>
              <a:ea typeface="Arial"/>
              <a:cs typeface="Arial"/>
              <a:sym typeface="Arial"/>
            </a:endParaRPr>
          </a:p>
        </p:txBody>
      </p:sp>
      <p:sp>
        <p:nvSpPr>
          <p:cNvPr id="158" name="Google Shape;158;g23a311ecf62_0_2"/>
          <p:cNvSpPr txBox="1"/>
          <p:nvPr>
            <p:ph idx="1" type="body"/>
          </p:nvPr>
        </p:nvSpPr>
        <p:spPr>
          <a:xfrm>
            <a:off x="938500" y="2142825"/>
            <a:ext cx="3258900" cy="1290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2000"/>
              </a:spcBef>
              <a:spcAft>
                <a:spcPts val="1000"/>
              </a:spcAft>
              <a:buSzPts val="1400"/>
              <a:buFont typeface="Arial"/>
              <a:buChar char="●"/>
            </a:pPr>
            <a:r>
              <a:rPr lang="en">
                <a:latin typeface="Arial"/>
                <a:ea typeface="Arial"/>
                <a:cs typeface="Arial"/>
                <a:sym typeface="Arial"/>
              </a:rPr>
              <a:t>MySQL</a:t>
            </a:r>
            <a:endParaRPr>
              <a:latin typeface="Arial"/>
              <a:ea typeface="Arial"/>
              <a:cs typeface="Arial"/>
              <a:sym typeface="Arial"/>
            </a:endParaRPr>
          </a:p>
        </p:txBody>
      </p:sp>
      <p:sp>
        <p:nvSpPr>
          <p:cNvPr id="159" name="Google Shape;159;g23a311ecf62_0_2"/>
          <p:cNvSpPr txBox="1"/>
          <p:nvPr>
            <p:ph idx="2" type="body"/>
          </p:nvPr>
        </p:nvSpPr>
        <p:spPr>
          <a:xfrm>
            <a:off x="4666709" y="2142825"/>
            <a:ext cx="3258900" cy="17955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000"/>
              </a:spcBef>
              <a:spcAft>
                <a:spcPts val="0"/>
              </a:spcAft>
              <a:buSzPts val="1400"/>
              <a:buFont typeface="Arial"/>
              <a:buChar char="●"/>
            </a:pPr>
            <a:r>
              <a:rPr lang="en">
                <a:latin typeface="Arial"/>
                <a:ea typeface="Arial"/>
                <a:cs typeface="Arial"/>
                <a:sym typeface="Arial"/>
              </a:rPr>
              <a:t>Χρήση ενός pre-trained recommendation system για την αποδοτικότερη εύρεση του κατάλληλου εργάτη </a:t>
            </a:r>
            <a:endParaRPr>
              <a:latin typeface="Arial"/>
              <a:ea typeface="Arial"/>
              <a:cs typeface="Arial"/>
              <a:sym typeface="Arial"/>
            </a:endParaRPr>
          </a:p>
          <a:p>
            <a:pPr indent="0" lvl="0" marL="457200" rtl="0" algn="l">
              <a:lnSpc>
                <a:spcPct val="100000"/>
              </a:lnSpc>
              <a:spcBef>
                <a:spcPts val="1000"/>
              </a:spcBef>
              <a:spcAft>
                <a:spcPts val="1000"/>
              </a:spcAft>
              <a:buNone/>
            </a:pPr>
            <a:r>
              <a:t/>
            </a:r>
            <a:endParaRPr>
              <a:latin typeface="Arial"/>
              <a:ea typeface="Arial"/>
              <a:cs typeface="Arial"/>
              <a:sym typeface="Arial"/>
            </a:endParaRPr>
          </a:p>
        </p:txBody>
      </p:sp>
      <p:sp>
        <p:nvSpPr>
          <p:cNvPr id="160" name="Google Shape;160;g23a311ecf62_0_2"/>
          <p:cNvSpPr txBox="1"/>
          <p:nvPr>
            <p:ph idx="3" type="title"/>
          </p:nvPr>
        </p:nvSpPr>
        <p:spPr>
          <a:xfrm>
            <a:off x="1065001" y="1299925"/>
            <a:ext cx="3258900" cy="548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b="1" lang="en">
                <a:latin typeface="Arial"/>
                <a:ea typeface="Arial"/>
                <a:cs typeface="Arial"/>
                <a:sym typeface="Arial"/>
              </a:rPr>
              <a:t>Database</a:t>
            </a:r>
            <a:endParaRPr b="1">
              <a:latin typeface="Arial"/>
              <a:ea typeface="Arial"/>
              <a:cs typeface="Arial"/>
              <a:sym typeface="Arial"/>
            </a:endParaRPr>
          </a:p>
        </p:txBody>
      </p:sp>
      <p:sp>
        <p:nvSpPr>
          <p:cNvPr id="161" name="Google Shape;161;g23a311ecf62_0_2"/>
          <p:cNvSpPr txBox="1"/>
          <p:nvPr>
            <p:ph idx="4" type="title"/>
          </p:nvPr>
        </p:nvSpPr>
        <p:spPr>
          <a:xfrm>
            <a:off x="4820101" y="1299925"/>
            <a:ext cx="3258900" cy="548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b="1" lang="en">
                <a:latin typeface="Arial"/>
                <a:ea typeface="Arial"/>
                <a:cs typeface="Arial"/>
                <a:sym typeface="Arial"/>
              </a:rPr>
              <a:t>AI</a:t>
            </a:r>
            <a:endParaRPr b="1">
              <a:latin typeface="Arial"/>
              <a:ea typeface="Arial"/>
              <a:cs typeface="Arial"/>
              <a:sym typeface="Arial"/>
            </a:endParaRPr>
          </a:p>
        </p:txBody>
      </p:sp>
      <p:cxnSp>
        <p:nvCxnSpPr>
          <p:cNvPr id="162" name="Google Shape;162;g23a311ecf62_0_2"/>
          <p:cNvCxnSpPr/>
          <p:nvPr/>
        </p:nvCxnSpPr>
        <p:spPr>
          <a:xfrm>
            <a:off x="472550" y="445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23a311ecf62_0_14"/>
          <p:cNvSpPr txBox="1"/>
          <p:nvPr>
            <p:ph type="title"/>
          </p:nvPr>
        </p:nvSpPr>
        <p:spPr>
          <a:xfrm>
            <a:off x="403675" y="445025"/>
            <a:ext cx="6109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a:latin typeface="Arial"/>
                <a:ea typeface="Arial"/>
                <a:cs typeface="Arial"/>
                <a:sym typeface="Arial"/>
              </a:rPr>
              <a:t>Τεχνολογίες Ανάπτυξης Εφαρμογής</a:t>
            </a:r>
            <a:endParaRPr b="1">
              <a:latin typeface="Arial"/>
              <a:ea typeface="Arial"/>
              <a:cs typeface="Arial"/>
              <a:sym typeface="Arial"/>
            </a:endParaRPr>
          </a:p>
        </p:txBody>
      </p:sp>
      <p:sp>
        <p:nvSpPr>
          <p:cNvPr id="168" name="Google Shape;168;g23a311ecf62_0_14"/>
          <p:cNvSpPr txBox="1"/>
          <p:nvPr>
            <p:ph idx="1" type="body"/>
          </p:nvPr>
        </p:nvSpPr>
        <p:spPr>
          <a:xfrm>
            <a:off x="863850" y="1975725"/>
            <a:ext cx="7416300" cy="28653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2000"/>
              </a:spcBef>
              <a:spcAft>
                <a:spcPts val="0"/>
              </a:spcAft>
              <a:buSzPts val="1400"/>
              <a:buFont typeface="Arial"/>
              <a:buChar char="●"/>
            </a:pPr>
            <a:r>
              <a:rPr lang="en">
                <a:latin typeface="Arial"/>
                <a:ea typeface="Arial"/>
                <a:cs typeface="Arial"/>
                <a:sym typeface="Arial"/>
              </a:rPr>
              <a:t>OpenStreetMap</a:t>
            </a:r>
            <a:r>
              <a:rPr lang="en">
                <a:latin typeface="Arial"/>
                <a:ea typeface="Arial"/>
                <a:cs typeface="Arial"/>
                <a:sym typeface="Arial"/>
              </a:rPr>
              <a:t> with Leaflet , για οπτικοποίηση και δημιουργία διαδραστικών χαρτών τις οποίες απαιτεί η εφαρμογή μας.</a:t>
            </a:r>
            <a:endParaRPr>
              <a:latin typeface="Arial"/>
              <a:ea typeface="Arial"/>
              <a:cs typeface="Arial"/>
              <a:sym typeface="Arial"/>
            </a:endParaRPr>
          </a:p>
          <a:p>
            <a:pPr indent="-317500" lvl="0" marL="457200" rtl="0" algn="l">
              <a:lnSpc>
                <a:spcPct val="100000"/>
              </a:lnSpc>
              <a:spcBef>
                <a:spcPts val="2000"/>
              </a:spcBef>
              <a:spcAft>
                <a:spcPts val="1000"/>
              </a:spcAft>
              <a:buSzPts val="1400"/>
              <a:buFont typeface="Arial"/>
              <a:buChar char="●"/>
            </a:pPr>
            <a:r>
              <a:rPr lang="en">
                <a:latin typeface="Arial"/>
                <a:ea typeface="Arial"/>
                <a:cs typeface="Arial"/>
                <a:sym typeface="Arial"/>
              </a:rPr>
              <a:t>Χρήση .NET, MySQL, Entity Framework για υπολογισμούς γεωγραφικών ερωτημάτων (πχ. εύρεση όλων των αιτήσεων σε εύρος μιας ολόκληρης περιοχής)</a:t>
            </a:r>
            <a:endParaRPr>
              <a:latin typeface="Arial"/>
              <a:ea typeface="Arial"/>
              <a:cs typeface="Arial"/>
              <a:sym typeface="Arial"/>
            </a:endParaRPr>
          </a:p>
        </p:txBody>
      </p:sp>
      <p:sp>
        <p:nvSpPr>
          <p:cNvPr id="169" name="Google Shape;169;g23a311ecf62_0_14"/>
          <p:cNvSpPr txBox="1"/>
          <p:nvPr>
            <p:ph idx="3" type="title"/>
          </p:nvPr>
        </p:nvSpPr>
        <p:spPr>
          <a:xfrm>
            <a:off x="863850" y="1096700"/>
            <a:ext cx="5566200" cy="761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1800"/>
              <a:buNone/>
            </a:pPr>
            <a:r>
              <a:rPr b="1" lang="en">
                <a:latin typeface="Arial"/>
                <a:ea typeface="Arial"/>
                <a:cs typeface="Arial"/>
                <a:sym typeface="Arial"/>
              </a:rPr>
              <a:t>ΚΡΑΤΗΣΗ ΘΕΣΗΣ - ΠΡΟΣΦΟΡΑ ΕΡΓΑΣΙΑΣ</a:t>
            </a:r>
            <a:endParaRPr b="1">
              <a:latin typeface="Arial"/>
              <a:ea typeface="Arial"/>
              <a:cs typeface="Arial"/>
              <a:sym typeface="Arial"/>
            </a:endParaRPr>
          </a:p>
        </p:txBody>
      </p:sp>
      <p:cxnSp>
        <p:nvCxnSpPr>
          <p:cNvPr id="170" name="Google Shape;170;g23a311ecf62_0_14"/>
          <p:cNvCxnSpPr/>
          <p:nvPr/>
        </p:nvCxnSpPr>
        <p:spPr>
          <a:xfrm>
            <a:off x="472550" y="445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242af597549_0_0"/>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Ενδεικτικές Εικόνες Λογισμικού</a:t>
            </a:r>
            <a:endParaRPr/>
          </a:p>
        </p:txBody>
      </p:sp>
      <p:pic>
        <p:nvPicPr>
          <p:cNvPr id="176" name="Google Shape;176;g242af597549_0_0"/>
          <p:cNvPicPr preferRelativeResize="0"/>
          <p:nvPr/>
        </p:nvPicPr>
        <p:blipFill>
          <a:blip r:embed="rId3">
            <a:alphaModFix/>
          </a:blip>
          <a:stretch>
            <a:fillRect/>
          </a:stretch>
        </p:blipFill>
        <p:spPr>
          <a:xfrm>
            <a:off x="75125" y="1027900"/>
            <a:ext cx="4124949" cy="3495250"/>
          </a:xfrm>
          <a:prstGeom prst="rect">
            <a:avLst/>
          </a:prstGeom>
          <a:noFill/>
          <a:ln>
            <a:noFill/>
          </a:ln>
        </p:spPr>
      </p:pic>
      <p:pic>
        <p:nvPicPr>
          <p:cNvPr id="177" name="Google Shape;177;g242af597549_0_0"/>
          <p:cNvPicPr preferRelativeResize="0"/>
          <p:nvPr/>
        </p:nvPicPr>
        <p:blipFill>
          <a:blip r:embed="rId4">
            <a:alphaModFix/>
          </a:blip>
          <a:stretch>
            <a:fillRect/>
          </a:stretch>
        </p:blipFill>
        <p:spPr>
          <a:xfrm>
            <a:off x="4369675" y="1027900"/>
            <a:ext cx="4736749" cy="3495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242af597549_0_10"/>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Ενδεικτικές Εικόνες Λογισμικού</a:t>
            </a:r>
            <a:endParaRPr/>
          </a:p>
        </p:txBody>
      </p:sp>
      <p:pic>
        <p:nvPicPr>
          <p:cNvPr id="183" name="Google Shape;183;g242af597549_0_10"/>
          <p:cNvPicPr preferRelativeResize="0"/>
          <p:nvPr/>
        </p:nvPicPr>
        <p:blipFill>
          <a:blip r:embed="rId3">
            <a:alphaModFix/>
          </a:blip>
          <a:stretch>
            <a:fillRect/>
          </a:stretch>
        </p:blipFill>
        <p:spPr>
          <a:xfrm>
            <a:off x="4793650" y="975325"/>
            <a:ext cx="4302148" cy="3452276"/>
          </a:xfrm>
          <a:prstGeom prst="rect">
            <a:avLst/>
          </a:prstGeom>
          <a:noFill/>
          <a:ln>
            <a:noFill/>
          </a:ln>
        </p:spPr>
      </p:pic>
      <p:pic>
        <p:nvPicPr>
          <p:cNvPr id="184" name="Google Shape;184;g242af597549_0_10"/>
          <p:cNvPicPr preferRelativeResize="0"/>
          <p:nvPr/>
        </p:nvPicPr>
        <p:blipFill>
          <a:blip r:embed="rId4">
            <a:alphaModFix/>
          </a:blip>
          <a:stretch>
            <a:fillRect/>
          </a:stretch>
        </p:blipFill>
        <p:spPr>
          <a:xfrm>
            <a:off x="152400" y="975325"/>
            <a:ext cx="4528552" cy="3452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3EDDDD"/>
      </a:dk1>
      <a:lt1>
        <a:srgbClr val="FFFFFF"/>
      </a:lt1>
      <a:dk2>
        <a:srgbClr val="C6FCFF"/>
      </a:dk2>
      <a:lt2>
        <a:srgbClr val="6BECF3"/>
      </a:lt2>
      <a:accent1>
        <a:srgbClr val="22DEEE"/>
      </a:accent1>
      <a:accent2>
        <a:srgbClr val="C6FCFF"/>
      </a:accent2>
      <a:accent3>
        <a:srgbClr val="81EBEB"/>
      </a:accent3>
      <a:accent4>
        <a:srgbClr val="038B99"/>
      </a:accent4>
      <a:accent5>
        <a:srgbClr val="40B6B6"/>
      </a:accent5>
      <a:accent6>
        <a:srgbClr val="09818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Cosmic Travellers</dc:creator>
</cp:coreProperties>
</file>